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4"/>
  </p:sldMasterIdLst>
  <p:notesMasterIdLst>
    <p:notesMasterId r:id="rId29"/>
  </p:notesMasterIdLst>
  <p:handoutMasterIdLst>
    <p:handoutMasterId r:id="rId30"/>
  </p:handoutMasterIdLst>
  <p:sldIdLst>
    <p:sldId id="463" r:id="rId5"/>
    <p:sldId id="3453" r:id="rId6"/>
    <p:sldId id="3180" r:id="rId7"/>
    <p:sldId id="2373" r:id="rId8"/>
    <p:sldId id="2374" r:id="rId9"/>
    <p:sldId id="3017" r:id="rId10"/>
    <p:sldId id="3126" r:id="rId11"/>
    <p:sldId id="2376" r:id="rId12"/>
    <p:sldId id="2379" r:id="rId13"/>
    <p:sldId id="3050" r:id="rId14"/>
    <p:sldId id="2385" r:id="rId15"/>
    <p:sldId id="2387" r:id="rId16"/>
    <p:sldId id="3495" r:id="rId17"/>
    <p:sldId id="3497" r:id="rId18"/>
    <p:sldId id="3498" r:id="rId19"/>
    <p:sldId id="3499" r:id="rId20"/>
    <p:sldId id="3789" r:id="rId21"/>
    <p:sldId id="3822" r:id="rId22"/>
    <p:sldId id="3823" r:id="rId23"/>
    <p:sldId id="3824" r:id="rId24"/>
    <p:sldId id="3826" r:id="rId25"/>
    <p:sldId id="3827" r:id="rId26"/>
    <p:sldId id="545" r:id="rId27"/>
    <p:sldId id="3395" r:id="rId28"/>
  </p:sldIdLst>
  <p:sldSz cx="12192000" cy="6858000"/>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5pPr>
    <a:lvl6pPr marL="2286000" algn="l" defTabSz="457200" rtl="0" eaLnBrk="1" latinLnBrk="0" hangingPunct="1">
      <a:defRPr sz="800" b="1" kern="1200">
        <a:solidFill>
          <a:schemeClr val="tx1"/>
        </a:solidFill>
        <a:latin typeface="Arial" charset="0"/>
        <a:ea typeface="MS PGothic" charset="0"/>
        <a:cs typeface="MS PGothic" charset="0"/>
      </a:defRPr>
    </a:lvl6pPr>
    <a:lvl7pPr marL="2743200" algn="l" defTabSz="457200" rtl="0" eaLnBrk="1" latinLnBrk="0" hangingPunct="1">
      <a:defRPr sz="800" b="1" kern="1200">
        <a:solidFill>
          <a:schemeClr val="tx1"/>
        </a:solidFill>
        <a:latin typeface="Arial" charset="0"/>
        <a:ea typeface="MS PGothic" charset="0"/>
        <a:cs typeface="MS PGothic" charset="0"/>
      </a:defRPr>
    </a:lvl7pPr>
    <a:lvl8pPr marL="3200400" algn="l" defTabSz="457200" rtl="0" eaLnBrk="1" latinLnBrk="0" hangingPunct="1">
      <a:defRPr sz="800" b="1" kern="1200">
        <a:solidFill>
          <a:schemeClr val="tx1"/>
        </a:solidFill>
        <a:latin typeface="Arial" charset="0"/>
        <a:ea typeface="MS PGothic" charset="0"/>
        <a:cs typeface="MS PGothic" charset="0"/>
      </a:defRPr>
    </a:lvl8pPr>
    <a:lvl9pPr marL="3657600" algn="l" defTabSz="457200" rtl="0" eaLnBrk="1" latinLnBrk="0" hangingPunct="1">
      <a:defRPr sz="800" b="1"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2" pos="3659" userDrawn="1">
          <p15:clr>
            <a:srgbClr val="A4A3A4"/>
          </p15:clr>
        </p15:guide>
        <p15:guide id="3" orient="horz" pos="799" userDrawn="1">
          <p15:clr>
            <a:srgbClr val="A4A3A4"/>
          </p15:clr>
        </p15:guide>
        <p15:guide id="5" pos="211"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vasio"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ADB9CA"/>
    <a:srgbClr val="FFFFFF"/>
    <a:srgbClr val="5B9BD5"/>
    <a:srgbClr val="E6E6E6"/>
    <a:srgbClr val="203864"/>
    <a:srgbClr val="ED7D31"/>
    <a:srgbClr val="F7964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4D063-2BE4-4C8E-8C3E-0634576AF1DA}" v="23" dt="2023-10-16T08:39:21.03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2" d="100"/>
          <a:sy n="82" d="100"/>
        </p:scale>
        <p:origin x="691" y="48"/>
      </p:cViewPr>
      <p:guideLst>
        <p:guide pos="3659"/>
        <p:guide orient="horz" pos="799"/>
        <p:guide pos="211"/>
      </p:guideLst>
    </p:cSldViewPr>
  </p:slideViewPr>
  <p:notesTextViewPr>
    <p:cViewPr>
      <p:scale>
        <a:sx n="1" d="1"/>
        <a:sy n="1" d="1"/>
      </p:scale>
      <p:origin x="0" y="0"/>
    </p:cViewPr>
  </p:notesTextViewPr>
  <p:sorterViewPr>
    <p:cViewPr varScale="1">
      <p:scale>
        <a:sx n="100" d="100"/>
        <a:sy n="100" d="100"/>
      </p:scale>
      <p:origin x="0" y="-22284"/>
    </p:cViewPr>
  </p:sorterViewPr>
  <p:notesViewPr>
    <p:cSldViewPr snapToGrid="0">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Ascani" userId="81b8f94f-1743-44e2-8962-5e4d0999f2d8" providerId="ADAL" clId="{C704D063-2BE4-4C8E-8C3E-0634576AF1DA}"/>
    <pc:docChg chg="custSel delSld modSld">
      <pc:chgData name="Stefano Ascani" userId="81b8f94f-1743-44e2-8962-5e4d0999f2d8" providerId="ADAL" clId="{C704D063-2BE4-4C8E-8C3E-0634576AF1DA}" dt="2023-10-16T08:56:11.219" v="302"/>
      <pc:docMkLst>
        <pc:docMk/>
      </pc:docMkLst>
      <pc:sldChg chg="addSp delSp modSp mod">
        <pc:chgData name="Stefano Ascani" userId="81b8f94f-1743-44e2-8962-5e4d0999f2d8" providerId="ADAL" clId="{C704D063-2BE4-4C8E-8C3E-0634576AF1DA}" dt="2023-10-16T08:40:22.738" v="58" actId="478"/>
        <pc:sldMkLst>
          <pc:docMk/>
          <pc:sldMk cId="0" sldId="463"/>
        </pc:sldMkLst>
        <pc:spChg chg="add del mod">
          <ac:chgData name="Stefano Ascani" userId="81b8f94f-1743-44e2-8962-5e4d0999f2d8" providerId="ADAL" clId="{C704D063-2BE4-4C8E-8C3E-0634576AF1DA}" dt="2023-10-16T08:40:22.738" v="58" actId="478"/>
          <ac:spMkLst>
            <pc:docMk/>
            <pc:sldMk cId="0" sldId="463"/>
            <ac:spMk id="2" creationId="{6DF85837-E475-199F-F82B-6F2916888DB6}"/>
          </ac:spMkLst>
        </pc:spChg>
      </pc:sldChg>
      <pc:sldChg chg="addSp delSp modSp mod">
        <pc:chgData name="Stefano Ascani" userId="81b8f94f-1743-44e2-8962-5e4d0999f2d8" providerId="ADAL" clId="{C704D063-2BE4-4C8E-8C3E-0634576AF1DA}" dt="2023-10-16T08:46:50.706" v="300" actId="478"/>
        <pc:sldMkLst>
          <pc:docMk/>
          <pc:sldMk cId="0" sldId="545"/>
        </pc:sldMkLst>
        <pc:spChg chg="add del mod">
          <ac:chgData name="Stefano Ascani" userId="81b8f94f-1743-44e2-8962-5e4d0999f2d8" providerId="ADAL" clId="{C704D063-2BE4-4C8E-8C3E-0634576AF1DA}" dt="2023-10-16T08:46:50.706" v="300" actId="478"/>
          <ac:spMkLst>
            <pc:docMk/>
            <pc:sldMk cId="0" sldId="545"/>
            <ac:spMk id="2" creationId="{A95045D5-26E0-4582-E963-70103A9FA814}"/>
          </ac:spMkLst>
        </pc:spChg>
      </pc:sldChg>
      <pc:sldChg chg="del">
        <pc:chgData name="Stefano Ascani" userId="81b8f94f-1743-44e2-8962-5e4d0999f2d8" providerId="ADAL" clId="{C704D063-2BE4-4C8E-8C3E-0634576AF1DA}" dt="2023-10-16T08:40:16.968" v="57" actId="47"/>
        <pc:sldMkLst>
          <pc:docMk/>
          <pc:sldMk cId="0" sldId="546"/>
        </pc:sldMkLst>
      </pc:sldChg>
      <pc:sldChg chg="addSp delSp modSp mod">
        <pc:chgData name="Stefano Ascani" userId="81b8f94f-1743-44e2-8962-5e4d0999f2d8" providerId="ADAL" clId="{C704D063-2BE4-4C8E-8C3E-0634576AF1DA}" dt="2023-10-16T08:43:50.330" v="279" actId="478"/>
        <pc:sldMkLst>
          <pc:docMk/>
          <pc:sldMk cId="2105182704" sldId="2373"/>
        </pc:sldMkLst>
        <pc:spChg chg="add del mod">
          <ac:chgData name="Stefano Ascani" userId="81b8f94f-1743-44e2-8962-5e4d0999f2d8" providerId="ADAL" clId="{C704D063-2BE4-4C8E-8C3E-0634576AF1DA}" dt="2023-10-16T08:43:50.330" v="279" actId="478"/>
          <ac:spMkLst>
            <pc:docMk/>
            <pc:sldMk cId="2105182704" sldId="2373"/>
            <ac:spMk id="2" creationId="{C9998BE1-2948-85AF-9FD4-D3172751778A}"/>
          </ac:spMkLst>
        </pc:spChg>
      </pc:sldChg>
      <pc:sldChg chg="addSp delSp modSp mod">
        <pc:chgData name="Stefano Ascani" userId="81b8f94f-1743-44e2-8962-5e4d0999f2d8" providerId="ADAL" clId="{C704D063-2BE4-4C8E-8C3E-0634576AF1DA}" dt="2023-10-16T08:44:02.660" v="282" actId="478"/>
        <pc:sldMkLst>
          <pc:docMk/>
          <pc:sldMk cId="4073975433" sldId="2374"/>
        </pc:sldMkLst>
        <pc:spChg chg="add del mod">
          <ac:chgData name="Stefano Ascani" userId="81b8f94f-1743-44e2-8962-5e4d0999f2d8" providerId="ADAL" clId="{C704D063-2BE4-4C8E-8C3E-0634576AF1DA}" dt="2023-10-16T08:44:02.660" v="282" actId="478"/>
          <ac:spMkLst>
            <pc:docMk/>
            <pc:sldMk cId="4073975433" sldId="2374"/>
            <ac:spMk id="2" creationId="{C938E400-4179-2532-88DE-CA54B705B554}"/>
          </ac:spMkLst>
        </pc:spChg>
      </pc:sldChg>
      <pc:sldChg chg="addSp delSp modSp mod">
        <pc:chgData name="Stefano Ascani" userId="81b8f94f-1743-44e2-8962-5e4d0999f2d8" providerId="ADAL" clId="{C704D063-2BE4-4C8E-8C3E-0634576AF1DA}" dt="2023-10-16T08:44:50.697" v="285" actId="478"/>
        <pc:sldMkLst>
          <pc:docMk/>
          <pc:sldMk cId="981581703" sldId="2376"/>
        </pc:sldMkLst>
        <pc:spChg chg="add del mod">
          <ac:chgData name="Stefano Ascani" userId="81b8f94f-1743-44e2-8962-5e4d0999f2d8" providerId="ADAL" clId="{C704D063-2BE4-4C8E-8C3E-0634576AF1DA}" dt="2023-10-16T08:44:50.697" v="285" actId="478"/>
          <ac:spMkLst>
            <pc:docMk/>
            <pc:sldMk cId="981581703" sldId="2376"/>
            <ac:spMk id="2" creationId="{54B5E68B-89ED-6E91-094C-F314B636E4FD}"/>
          </ac:spMkLst>
        </pc:spChg>
      </pc:sldChg>
      <pc:sldChg chg="addSp delSp modSp mod">
        <pc:chgData name="Stefano Ascani" userId="81b8f94f-1743-44e2-8962-5e4d0999f2d8" providerId="ADAL" clId="{C704D063-2BE4-4C8E-8C3E-0634576AF1DA}" dt="2023-10-16T08:44:59.837" v="286" actId="478"/>
        <pc:sldMkLst>
          <pc:docMk/>
          <pc:sldMk cId="512676545" sldId="2379"/>
        </pc:sldMkLst>
        <pc:spChg chg="add del mod">
          <ac:chgData name="Stefano Ascani" userId="81b8f94f-1743-44e2-8962-5e4d0999f2d8" providerId="ADAL" clId="{C704D063-2BE4-4C8E-8C3E-0634576AF1DA}" dt="2023-10-16T08:44:59.837" v="286" actId="478"/>
          <ac:spMkLst>
            <pc:docMk/>
            <pc:sldMk cId="512676545" sldId="2379"/>
            <ac:spMk id="2" creationId="{F1D75FAC-B2D7-A493-3D02-01891F2011EB}"/>
          </ac:spMkLst>
        </pc:spChg>
      </pc:sldChg>
      <pc:sldChg chg="addSp delSp modSp mod">
        <pc:chgData name="Stefano Ascani" userId="81b8f94f-1743-44e2-8962-5e4d0999f2d8" providerId="ADAL" clId="{C704D063-2BE4-4C8E-8C3E-0634576AF1DA}" dt="2023-10-16T08:45:21.946" v="288" actId="478"/>
        <pc:sldMkLst>
          <pc:docMk/>
          <pc:sldMk cId="3952034306" sldId="2385"/>
        </pc:sldMkLst>
        <pc:spChg chg="add del mod">
          <ac:chgData name="Stefano Ascani" userId="81b8f94f-1743-44e2-8962-5e4d0999f2d8" providerId="ADAL" clId="{C704D063-2BE4-4C8E-8C3E-0634576AF1DA}" dt="2023-10-16T08:45:21.946" v="288" actId="478"/>
          <ac:spMkLst>
            <pc:docMk/>
            <pc:sldMk cId="3952034306" sldId="2385"/>
            <ac:spMk id="2" creationId="{DC8344A8-0F26-AA35-B42E-72CE077312E4}"/>
          </ac:spMkLst>
        </pc:spChg>
      </pc:sldChg>
      <pc:sldChg chg="addSp delSp modSp mod">
        <pc:chgData name="Stefano Ascani" userId="81b8f94f-1743-44e2-8962-5e4d0999f2d8" providerId="ADAL" clId="{C704D063-2BE4-4C8E-8C3E-0634576AF1DA}" dt="2023-10-16T08:45:29.295" v="289" actId="478"/>
        <pc:sldMkLst>
          <pc:docMk/>
          <pc:sldMk cId="2041657084" sldId="2387"/>
        </pc:sldMkLst>
        <pc:spChg chg="add del mod">
          <ac:chgData name="Stefano Ascani" userId="81b8f94f-1743-44e2-8962-5e4d0999f2d8" providerId="ADAL" clId="{C704D063-2BE4-4C8E-8C3E-0634576AF1DA}" dt="2023-10-16T08:45:29.295" v="289" actId="478"/>
          <ac:spMkLst>
            <pc:docMk/>
            <pc:sldMk cId="2041657084" sldId="2387"/>
            <ac:spMk id="2" creationId="{19C48B75-EB2D-08FE-8AEA-C1891D2932B3}"/>
          </ac:spMkLst>
        </pc:spChg>
      </pc:sldChg>
      <pc:sldChg chg="del">
        <pc:chgData name="Stefano Ascani" userId="81b8f94f-1743-44e2-8962-5e4d0999f2d8" providerId="ADAL" clId="{C704D063-2BE4-4C8E-8C3E-0634576AF1DA}" dt="2023-10-16T08:39:33.040" v="28" actId="47"/>
        <pc:sldMkLst>
          <pc:docMk/>
          <pc:sldMk cId="1282176327" sldId="2544"/>
        </pc:sldMkLst>
      </pc:sldChg>
      <pc:sldChg chg="del">
        <pc:chgData name="Stefano Ascani" userId="81b8f94f-1743-44e2-8962-5e4d0999f2d8" providerId="ADAL" clId="{C704D063-2BE4-4C8E-8C3E-0634576AF1DA}" dt="2023-10-16T08:39:31.822" v="27" actId="47"/>
        <pc:sldMkLst>
          <pc:docMk/>
          <pc:sldMk cId="2516347749" sldId="2820"/>
        </pc:sldMkLst>
      </pc:sldChg>
      <pc:sldChg chg="del">
        <pc:chgData name="Stefano Ascani" userId="81b8f94f-1743-44e2-8962-5e4d0999f2d8" providerId="ADAL" clId="{C704D063-2BE4-4C8E-8C3E-0634576AF1DA}" dt="2023-10-16T08:39:50.932" v="40" actId="47"/>
        <pc:sldMkLst>
          <pc:docMk/>
          <pc:sldMk cId="3990903607" sldId="2870"/>
        </pc:sldMkLst>
      </pc:sldChg>
      <pc:sldChg chg="del">
        <pc:chgData name="Stefano Ascani" userId="81b8f94f-1743-44e2-8962-5e4d0999f2d8" providerId="ADAL" clId="{C704D063-2BE4-4C8E-8C3E-0634576AF1DA}" dt="2023-10-16T08:39:48.465" v="37" actId="47"/>
        <pc:sldMkLst>
          <pc:docMk/>
          <pc:sldMk cId="1937103141" sldId="2871"/>
        </pc:sldMkLst>
      </pc:sldChg>
      <pc:sldChg chg="del">
        <pc:chgData name="Stefano Ascani" userId="81b8f94f-1743-44e2-8962-5e4d0999f2d8" providerId="ADAL" clId="{C704D063-2BE4-4C8E-8C3E-0634576AF1DA}" dt="2023-10-16T08:39:49.299" v="38" actId="47"/>
        <pc:sldMkLst>
          <pc:docMk/>
          <pc:sldMk cId="2091389355" sldId="2872"/>
        </pc:sldMkLst>
      </pc:sldChg>
      <pc:sldChg chg="del">
        <pc:chgData name="Stefano Ascani" userId="81b8f94f-1743-44e2-8962-5e4d0999f2d8" providerId="ADAL" clId="{C704D063-2BE4-4C8E-8C3E-0634576AF1DA}" dt="2023-10-16T08:39:50.110" v="39" actId="47"/>
        <pc:sldMkLst>
          <pc:docMk/>
          <pc:sldMk cId="583657693" sldId="2873"/>
        </pc:sldMkLst>
      </pc:sldChg>
      <pc:sldChg chg="addSp delSp modSp mod">
        <pc:chgData name="Stefano Ascani" userId="81b8f94f-1743-44e2-8962-5e4d0999f2d8" providerId="ADAL" clId="{C704D063-2BE4-4C8E-8C3E-0634576AF1DA}" dt="2023-10-16T08:44:07.900" v="283" actId="478"/>
        <pc:sldMkLst>
          <pc:docMk/>
          <pc:sldMk cId="2135873161" sldId="3017"/>
        </pc:sldMkLst>
        <pc:spChg chg="add del mod">
          <ac:chgData name="Stefano Ascani" userId="81b8f94f-1743-44e2-8962-5e4d0999f2d8" providerId="ADAL" clId="{C704D063-2BE4-4C8E-8C3E-0634576AF1DA}" dt="2023-10-16T08:44:07.900" v="283" actId="478"/>
          <ac:spMkLst>
            <pc:docMk/>
            <pc:sldMk cId="2135873161" sldId="3017"/>
            <ac:spMk id="9" creationId="{A3C8674E-BBF7-6FBC-AB0B-7AF79A9162D1}"/>
          </ac:spMkLst>
        </pc:spChg>
      </pc:sldChg>
      <pc:sldChg chg="del">
        <pc:chgData name="Stefano Ascani" userId="81b8f94f-1743-44e2-8962-5e4d0999f2d8" providerId="ADAL" clId="{C704D063-2BE4-4C8E-8C3E-0634576AF1DA}" dt="2023-10-16T08:39:37.864" v="30" actId="47"/>
        <pc:sldMkLst>
          <pc:docMk/>
          <pc:sldMk cId="3902066644" sldId="3019"/>
        </pc:sldMkLst>
      </pc:sldChg>
      <pc:sldChg chg="del">
        <pc:chgData name="Stefano Ascani" userId="81b8f94f-1743-44e2-8962-5e4d0999f2d8" providerId="ADAL" clId="{C704D063-2BE4-4C8E-8C3E-0634576AF1DA}" dt="2023-10-16T08:39:45.712" v="35" actId="47"/>
        <pc:sldMkLst>
          <pc:docMk/>
          <pc:sldMk cId="2571821670" sldId="3023"/>
        </pc:sldMkLst>
      </pc:sldChg>
      <pc:sldChg chg="del">
        <pc:chgData name="Stefano Ascani" userId="81b8f94f-1743-44e2-8962-5e4d0999f2d8" providerId="ADAL" clId="{C704D063-2BE4-4C8E-8C3E-0634576AF1DA}" dt="2023-10-16T08:39:46.395" v="36" actId="47"/>
        <pc:sldMkLst>
          <pc:docMk/>
          <pc:sldMk cId="2675926089" sldId="3024"/>
        </pc:sldMkLst>
      </pc:sldChg>
      <pc:sldChg chg="addSp delSp modSp mod">
        <pc:chgData name="Stefano Ascani" userId="81b8f94f-1743-44e2-8962-5e4d0999f2d8" providerId="ADAL" clId="{C704D063-2BE4-4C8E-8C3E-0634576AF1DA}" dt="2023-10-16T08:45:08.093" v="287" actId="478"/>
        <pc:sldMkLst>
          <pc:docMk/>
          <pc:sldMk cId="2453051735" sldId="3050"/>
        </pc:sldMkLst>
        <pc:spChg chg="add del mod">
          <ac:chgData name="Stefano Ascani" userId="81b8f94f-1743-44e2-8962-5e4d0999f2d8" providerId="ADAL" clId="{C704D063-2BE4-4C8E-8C3E-0634576AF1DA}" dt="2023-10-16T08:45:08.093" v="287" actId="478"/>
          <ac:spMkLst>
            <pc:docMk/>
            <pc:sldMk cId="2453051735" sldId="3050"/>
            <ac:spMk id="2" creationId="{212E47C9-740D-46E1-7C18-D4B23E8FB6AF}"/>
          </ac:spMkLst>
        </pc:spChg>
      </pc:sldChg>
      <pc:sldChg chg="addSp delSp modSp mod">
        <pc:chgData name="Stefano Ascani" userId="81b8f94f-1743-44e2-8962-5e4d0999f2d8" providerId="ADAL" clId="{C704D063-2BE4-4C8E-8C3E-0634576AF1DA}" dt="2023-10-16T08:44:27.171" v="284" actId="478"/>
        <pc:sldMkLst>
          <pc:docMk/>
          <pc:sldMk cId="1607012937" sldId="3126"/>
        </pc:sldMkLst>
        <pc:spChg chg="add del mod">
          <ac:chgData name="Stefano Ascani" userId="81b8f94f-1743-44e2-8962-5e4d0999f2d8" providerId="ADAL" clId="{C704D063-2BE4-4C8E-8C3E-0634576AF1DA}" dt="2023-10-16T08:44:27.171" v="284" actId="478"/>
          <ac:spMkLst>
            <pc:docMk/>
            <pc:sldMk cId="1607012937" sldId="3126"/>
            <ac:spMk id="2" creationId="{76358EFA-A4F8-A8CD-DB03-8533AD44522B}"/>
          </ac:spMkLst>
        </pc:spChg>
      </pc:sldChg>
      <pc:sldChg chg="del">
        <pc:chgData name="Stefano Ascani" userId="81b8f94f-1743-44e2-8962-5e4d0999f2d8" providerId="ADAL" clId="{C704D063-2BE4-4C8E-8C3E-0634576AF1DA}" dt="2023-10-16T08:39:28.535" v="25" actId="47"/>
        <pc:sldMkLst>
          <pc:docMk/>
          <pc:sldMk cId="486601072" sldId="3162"/>
        </pc:sldMkLst>
      </pc:sldChg>
      <pc:sldChg chg="addSp delSp modSp mod">
        <pc:chgData name="Stefano Ascani" userId="81b8f94f-1743-44e2-8962-5e4d0999f2d8" providerId="ADAL" clId="{C704D063-2BE4-4C8E-8C3E-0634576AF1DA}" dt="2023-10-16T08:43:10.408" v="276" actId="1076"/>
        <pc:sldMkLst>
          <pc:docMk/>
          <pc:sldMk cId="4179462393" sldId="3180"/>
        </pc:sldMkLst>
        <pc:spChg chg="add del mod">
          <ac:chgData name="Stefano Ascani" userId="81b8f94f-1743-44e2-8962-5e4d0999f2d8" providerId="ADAL" clId="{C704D063-2BE4-4C8E-8C3E-0634576AF1DA}" dt="2023-10-16T08:42:41.335" v="264" actId="478"/>
          <ac:spMkLst>
            <pc:docMk/>
            <pc:sldMk cId="4179462393" sldId="3180"/>
            <ac:spMk id="2" creationId="{9CB79FD4-2F20-A1D7-89F3-6BD3DF087504}"/>
          </ac:spMkLst>
        </pc:spChg>
        <pc:spChg chg="mod">
          <ac:chgData name="Stefano Ascani" userId="81b8f94f-1743-44e2-8962-5e4d0999f2d8" providerId="ADAL" clId="{C704D063-2BE4-4C8E-8C3E-0634576AF1DA}" dt="2023-10-16T08:43:03.338" v="275" actId="404"/>
          <ac:spMkLst>
            <pc:docMk/>
            <pc:sldMk cId="4179462393" sldId="3180"/>
            <ac:spMk id="5" creationId="{94AB86E1-3A39-408A-820A-0CEE77387713}"/>
          </ac:spMkLst>
        </pc:spChg>
        <pc:cxnChg chg="mod">
          <ac:chgData name="Stefano Ascani" userId="81b8f94f-1743-44e2-8962-5e4d0999f2d8" providerId="ADAL" clId="{C704D063-2BE4-4C8E-8C3E-0634576AF1DA}" dt="2023-10-16T08:43:10.408" v="276" actId="1076"/>
          <ac:cxnSpMkLst>
            <pc:docMk/>
            <pc:sldMk cId="4179462393" sldId="3180"/>
            <ac:cxnSpMk id="8" creationId="{8AC00A60-A8F0-40C0-BC44-047E88FAB794}"/>
          </ac:cxnSpMkLst>
        </pc:cxnChg>
      </pc:sldChg>
      <pc:sldChg chg="addSp delSp modSp mod">
        <pc:chgData name="Stefano Ascani" userId="81b8f94f-1743-44e2-8962-5e4d0999f2d8" providerId="ADAL" clId="{C704D063-2BE4-4C8E-8C3E-0634576AF1DA}" dt="2023-10-16T08:47:04.068" v="301" actId="478"/>
        <pc:sldMkLst>
          <pc:docMk/>
          <pc:sldMk cId="0" sldId="3395"/>
        </pc:sldMkLst>
        <pc:spChg chg="add del mod">
          <ac:chgData name="Stefano Ascani" userId="81b8f94f-1743-44e2-8962-5e4d0999f2d8" providerId="ADAL" clId="{C704D063-2BE4-4C8E-8C3E-0634576AF1DA}" dt="2023-10-16T08:47:04.068" v="301" actId="478"/>
          <ac:spMkLst>
            <pc:docMk/>
            <pc:sldMk cId="0" sldId="3395"/>
            <ac:spMk id="2" creationId="{39BC5F84-610F-B714-79CE-5D1616124B23}"/>
          </ac:spMkLst>
        </pc:spChg>
      </pc:sldChg>
      <pc:sldChg chg="addSp delSp modSp mod">
        <pc:chgData name="Stefano Ascani" userId="81b8f94f-1743-44e2-8962-5e4d0999f2d8" providerId="ADAL" clId="{C704D063-2BE4-4C8E-8C3E-0634576AF1DA}" dt="2023-10-16T08:56:11.219" v="302"/>
        <pc:sldMkLst>
          <pc:docMk/>
          <pc:sldMk cId="1008849962" sldId="3453"/>
        </pc:sldMkLst>
        <pc:spChg chg="mod">
          <ac:chgData name="Stefano Ascani" userId="81b8f94f-1743-44e2-8962-5e4d0999f2d8" providerId="ADAL" clId="{C704D063-2BE4-4C8E-8C3E-0634576AF1DA}" dt="2023-10-16T08:56:11.219" v="302"/>
          <ac:spMkLst>
            <pc:docMk/>
            <pc:sldMk cId="1008849962" sldId="3453"/>
            <ac:spMk id="2" creationId="{2705AB88-5C0C-22F7-1E15-8AD1415FBFF8}"/>
          </ac:spMkLst>
        </pc:spChg>
        <pc:spChg chg="add del mod">
          <ac:chgData name="Stefano Ascani" userId="81b8f94f-1743-44e2-8962-5e4d0999f2d8" providerId="ADAL" clId="{C704D063-2BE4-4C8E-8C3E-0634576AF1DA}" dt="2023-10-16T08:40:57.596" v="60" actId="478"/>
          <ac:spMkLst>
            <pc:docMk/>
            <pc:sldMk cId="1008849962" sldId="3453"/>
            <ac:spMk id="3" creationId="{BFA29FC7-4AE7-BA5D-2E89-7BF6463DB1C0}"/>
          </ac:spMkLst>
        </pc:spChg>
      </pc:sldChg>
      <pc:sldChg chg="del">
        <pc:chgData name="Stefano Ascani" userId="81b8f94f-1743-44e2-8962-5e4d0999f2d8" providerId="ADAL" clId="{C704D063-2BE4-4C8E-8C3E-0634576AF1DA}" dt="2023-10-16T08:39:40.949" v="32" actId="47"/>
        <pc:sldMkLst>
          <pc:docMk/>
          <pc:sldMk cId="590959766" sldId="3479"/>
        </pc:sldMkLst>
      </pc:sldChg>
      <pc:sldChg chg="del">
        <pc:chgData name="Stefano Ascani" userId="81b8f94f-1743-44e2-8962-5e4d0999f2d8" providerId="ADAL" clId="{C704D063-2BE4-4C8E-8C3E-0634576AF1DA}" dt="2023-10-16T08:39:41.695" v="33" actId="47"/>
        <pc:sldMkLst>
          <pc:docMk/>
          <pc:sldMk cId="415612084" sldId="3480"/>
        </pc:sldMkLst>
      </pc:sldChg>
      <pc:sldChg chg="addSp delSp modSp mod">
        <pc:chgData name="Stefano Ascani" userId="81b8f94f-1743-44e2-8962-5e4d0999f2d8" providerId="ADAL" clId="{C704D063-2BE4-4C8E-8C3E-0634576AF1DA}" dt="2023-10-16T08:45:41.775" v="290" actId="478"/>
        <pc:sldMkLst>
          <pc:docMk/>
          <pc:sldMk cId="2291193410" sldId="3495"/>
        </pc:sldMkLst>
        <pc:spChg chg="add del mod">
          <ac:chgData name="Stefano Ascani" userId="81b8f94f-1743-44e2-8962-5e4d0999f2d8" providerId="ADAL" clId="{C704D063-2BE4-4C8E-8C3E-0634576AF1DA}" dt="2023-10-16T08:45:41.775" v="290" actId="478"/>
          <ac:spMkLst>
            <pc:docMk/>
            <pc:sldMk cId="2291193410" sldId="3495"/>
            <ac:spMk id="3" creationId="{EAA74748-62CB-5EF6-3494-1178F9932CC4}"/>
          </ac:spMkLst>
        </pc:spChg>
      </pc:sldChg>
      <pc:sldChg chg="addSp delSp modSp mod">
        <pc:chgData name="Stefano Ascani" userId="81b8f94f-1743-44e2-8962-5e4d0999f2d8" providerId="ADAL" clId="{C704D063-2BE4-4C8E-8C3E-0634576AF1DA}" dt="2023-10-16T08:45:46.109" v="291" actId="478"/>
        <pc:sldMkLst>
          <pc:docMk/>
          <pc:sldMk cId="666397119" sldId="3497"/>
        </pc:sldMkLst>
        <pc:spChg chg="add del mod">
          <ac:chgData name="Stefano Ascani" userId="81b8f94f-1743-44e2-8962-5e4d0999f2d8" providerId="ADAL" clId="{C704D063-2BE4-4C8E-8C3E-0634576AF1DA}" dt="2023-10-16T08:45:46.109" v="291" actId="478"/>
          <ac:spMkLst>
            <pc:docMk/>
            <pc:sldMk cId="666397119" sldId="3497"/>
            <ac:spMk id="3" creationId="{C99D4CC1-05E8-E435-D376-85CCD06BCC7B}"/>
          </ac:spMkLst>
        </pc:spChg>
      </pc:sldChg>
      <pc:sldChg chg="addSp delSp modSp mod">
        <pc:chgData name="Stefano Ascani" userId="81b8f94f-1743-44e2-8962-5e4d0999f2d8" providerId="ADAL" clId="{C704D063-2BE4-4C8E-8C3E-0634576AF1DA}" dt="2023-10-16T08:45:50.063" v="292" actId="478"/>
        <pc:sldMkLst>
          <pc:docMk/>
          <pc:sldMk cId="574173245" sldId="3498"/>
        </pc:sldMkLst>
        <pc:spChg chg="add del mod">
          <ac:chgData name="Stefano Ascani" userId="81b8f94f-1743-44e2-8962-5e4d0999f2d8" providerId="ADAL" clId="{C704D063-2BE4-4C8E-8C3E-0634576AF1DA}" dt="2023-10-16T08:45:50.063" v="292" actId="478"/>
          <ac:spMkLst>
            <pc:docMk/>
            <pc:sldMk cId="574173245" sldId="3498"/>
            <ac:spMk id="5" creationId="{0E4B1196-8434-5BAD-AB06-6F5191FAC099}"/>
          </ac:spMkLst>
        </pc:spChg>
      </pc:sldChg>
      <pc:sldChg chg="addSp delSp modSp mod">
        <pc:chgData name="Stefano Ascani" userId="81b8f94f-1743-44e2-8962-5e4d0999f2d8" providerId="ADAL" clId="{C704D063-2BE4-4C8E-8C3E-0634576AF1DA}" dt="2023-10-16T08:45:54.200" v="293" actId="478"/>
        <pc:sldMkLst>
          <pc:docMk/>
          <pc:sldMk cId="1969213480" sldId="3499"/>
        </pc:sldMkLst>
        <pc:spChg chg="add del mod">
          <ac:chgData name="Stefano Ascani" userId="81b8f94f-1743-44e2-8962-5e4d0999f2d8" providerId="ADAL" clId="{C704D063-2BE4-4C8E-8C3E-0634576AF1DA}" dt="2023-10-16T08:45:54.200" v="293" actId="478"/>
          <ac:spMkLst>
            <pc:docMk/>
            <pc:sldMk cId="1969213480" sldId="3499"/>
            <ac:spMk id="8" creationId="{F9482738-A4C6-2C50-442D-02EA28CB0ACF}"/>
          </ac:spMkLst>
        </pc:spChg>
      </pc:sldChg>
      <pc:sldChg chg="del">
        <pc:chgData name="Stefano Ascani" userId="81b8f94f-1743-44e2-8962-5e4d0999f2d8" providerId="ADAL" clId="{C704D063-2BE4-4C8E-8C3E-0634576AF1DA}" dt="2023-10-16T08:39:57.377" v="47" actId="47"/>
        <pc:sldMkLst>
          <pc:docMk/>
          <pc:sldMk cId="2520459765" sldId="3522"/>
        </pc:sldMkLst>
      </pc:sldChg>
      <pc:sldChg chg="del">
        <pc:chgData name="Stefano Ascani" userId="81b8f94f-1743-44e2-8962-5e4d0999f2d8" providerId="ADAL" clId="{C704D063-2BE4-4C8E-8C3E-0634576AF1DA}" dt="2023-10-16T08:40:03.403" v="50" actId="47"/>
        <pc:sldMkLst>
          <pc:docMk/>
          <pc:sldMk cId="106321302" sldId="3786"/>
        </pc:sldMkLst>
      </pc:sldChg>
      <pc:sldChg chg="addSp delSp modSp mod">
        <pc:chgData name="Stefano Ascani" userId="81b8f94f-1743-44e2-8962-5e4d0999f2d8" providerId="ADAL" clId="{C704D063-2BE4-4C8E-8C3E-0634576AF1DA}" dt="2023-10-16T08:45:58.628" v="294" actId="478"/>
        <pc:sldMkLst>
          <pc:docMk/>
          <pc:sldMk cId="1900799219" sldId="3789"/>
        </pc:sldMkLst>
        <pc:spChg chg="add del mod">
          <ac:chgData name="Stefano Ascani" userId="81b8f94f-1743-44e2-8962-5e4d0999f2d8" providerId="ADAL" clId="{C704D063-2BE4-4C8E-8C3E-0634576AF1DA}" dt="2023-10-16T08:45:58.628" v="294" actId="478"/>
          <ac:spMkLst>
            <pc:docMk/>
            <pc:sldMk cId="1900799219" sldId="3789"/>
            <ac:spMk id="2" creationId="{7C52B820-DB40-E1BE-D6F9-8602CE775876}"/>
          </ac:spMkLst>
        </pc:spChg>
      </pc:sldChg>
      <pc:sldChg chg="del">
        <pc:chgData name="Stefano Ascani" userId="81b8f94f-1743-44e2-8962-5e4d0999f2d8" providerId="ADAL" clId="{C704D063-2BE4-4C8E-8C3E-0634576AF1DA}" dt="2023-10-16T08:39:29.485" v="26" actId="47"/>
        <pc:sldMkLst>
          <pc:docMk/>
          <pc:sldMk cId="352238036" sldId="3807"/>
        </pc:sldMkLst>
      </pc:sldChg>
      <pc:sldChg chg="del">
        <pc:chgData name="Stefano Ascani" userId="81b8f94f-1743-44e2-8962-5e4d0999f2d8" providerId="ADAL" clId="{C704D063-2BE4-4C8E-8C3E-0634576AF1DA}" dt="2023-10-16T08:39:35.922" v="29" actId="47"/>
        <pc:sldMkLst>
          <pc:docMk/>
          <pc:sldMk cId="671039997" sldId="3808"/>
        </pc:sldMkLst>
      </pc:sldChg>
      <pc:sldChg chg="del">
        <pc:chgData name="Stefano Ascani" userId="81b8f94f-1743-44e2-8962-5e4d0999f2d8" providerId="ADAL" clId="{C704D063-2BE4-4C8E-8C3E-0634576AF1DA}" dt="2023-10-16T08:39:43.782" v="34" actId="47"/>
        <pc:sldMkLst>
          <pc:docMk/>
          <pc:sldMk cId="565708822" sldId="3809"/>
        </pc:sldMkLst>
      </pc:sldChg>
      <pc:sldChg chg="del">
        <pc:chgData name="Stefano Ascani" userId="81b8f94f-1743-44e2-8962-5e4d0999f2d8" providerId="ADAL" clId="{C704D063-2BE4-4C8E-8C3E-0634576AF1DA}" dt="2023-10-16T08:39:56.547" v="46" actId="47"/>
        <pc:sldMkLst>
          <pc:docMk/>
          <pc:sldMk cId="3903362744" sldId="3810"/>
        </pc:sldMkLst>
      </pc:sldChg>
      <pc:sldChg chg="del">
        <pc:chgData name="Stefano Ascani" userId="81b8f94f-1743-44e2-8962-5e4d0999f2d8" providerId="ADAL" clId="{C704D063-2BE4-4C8E-8C3E-0634576AF1DA}" dt="2023-10-16T08:40:01.271" v="48" actId="47"/>
        <pc:sldMkLst>
          <pc:docMk/>
          <pc:sldMk cId="697670884" sldId="3811"/>
        </pc:sldMkLst>
      </pc:sldChg>
      <pc:sldChg chg="del">
        <pc:chgData name="Stefano Ascani" userId="81b8f94f-1743-44e2-8962-5e4d0999f2d8" providerId="ADAL" clId="{C704D063-2BE4-4C8E-8C3E-0634576AF1DA}" dt="2023-10-16T08:40:05.813" v="52" actId="47"/>
        <pc:sldMkLst>
          <pc:docMk/>
          <pc:sldMk cId="2152151820" sldId="3812"/>
        </pc:sldMkLst>
      </pc:sldChg>
      <pc:sldChg chg="del">
        <pc:chgData name="Stefano Ascani" userId="81b8f94f-1743-44e2-8962-5e4d0999f2d8" providerId="ADAL" clId="{C704D063-2BE4-4C8E-8C3E-0634576AF1DA}" dt="2023-10-16T08:40:14.533" v="56" actId="47"/>
        <pc:sldMkLst>
          <pc:docMk/>
          <pc:sldMk cId="2749574308" sldId="3813"/>
        </pc:sldMkLst>
      </pc:sldChg>
      <pc:sldChg chg="del">
        <pc:chgData name="Stefano Ascani" userId="81b8f94f-1743-44e2-8962-5e4d0999f2d8" providerId="ADAL" clId="{C704D063-2BE4-4C8E-8C3E-0634576AF1DA}" dt="2023-10-16T08:39:38.740" v="31" actId="47"/>
        <pc:sldMkLst>
          <pc:docMk/>
          <pc:sldMk cId="1647811357" sldId="3814"/>
        </pc:sldMkLst>
      </pc:sldChg>
      <pc:sldChg chg="del">
        <pc:chgData name="Stefano Ascani" userId="81b8f94f-1743-44e2-8962-5e4d0999f2d8" providerId="ADAL" clId="{C704D063-2BE4-4C8E-8C3E-0634576AF1DA}" dt="2023-10-16T08:39:51.964" v="41" actId="47"/>
        <pc:sldMkLst>
          <pc:docMk/>
          <pc:sldMk cId="3840332160" sldId="3815"/>
        </pc:sldMkLst>
      </pc:sldChg>
      <pc:sldChg chg="del">
        <pc:chgData name="Stefano Ascani" userId="81b8f94f-1743-44e2-8962-5e4d0999f2d8" providerId="ADAL" clId="{C704D063-2BE4-4C8E-8C3E-0634576AF1DA}" dt="2023-10-16T08:39:52.920" v="42" actId="47"/>
        <pc:sldMkLst>
          <pc:docMk/>
          <pc:sldMk cId="2505843501" sldId="3816"/>
        </pc:sldMkLst>
      </pc:sldChg>
      <pc:sldChg chg="del">
        <pc:chgData name="Stefano Ascani" userId="81b8f94f-1743-44e2-8962-5e4d0999f2d8" providerId="ADAL" clId="{C704D063-2BE4-4C8E-8C3E-0634576AF1DA}" dt="2023-10-16T08:39:53.911" v="43" actId="47"/>
        <pc:sldMkLst>
          <pc:docMk/>
          <pc:sldMk cId="3547164171" sldId="3817"/>
        </pc:sldMkLst>
      </pc:sldChg>
      <pc:sldChg chg="del">
        <pc:chgData name="Stefano Ascani" userId="81b8f94f-1743-44e2-8962-5e4d0999f2d8" providerId="ADAL" clId="{C704D063-2BE4-4C8E-8C3E-0634576AF1DA}" dt="2023-10-16T08:39:54.832" v="44" actId="47"/>
        <pc:sldMkLst>
          <pc:docMk/>
          <pc:sldMk cId="275679348" sldId="3818"/>
        </pc:sldMkLst>
      </pc:sldChg>
      <pc:sldChg chg="del">
        <pc:chgData name="Stefano Ascani" userId="81b8f94f-1743-44e2-8962-5e4d0999f2d8" providerId="ADAL" clId="{C704D063-2BE4-4C8E-8C3E-0634576AF1DA}" dt="2023-10-16T08:39:55.709" v="45" actId="47"/>
        <pc:sldMkLst>
          <pc:docMk/>
          <pc:sldMk cId="2954703458" sldId="3819"/>
        </pc:sldMkLst>
      </pc:sldChg>
      <pc:sldChg chg="del">
        <pc:chgData name="Stefano Ascani" userId="81b8f94f-1743-44e2-8962-5e4d0999f2d8" providerId="ADAL" clId="{C704D063-2BE4-4C8E-8C3E-0634576AF1DA}" dt="2023-10-16T08:40:02.390" v="49" actId="47"/>
        <pc:sldMkLst>
          <pc:docMk/>
          <pc:sldMk cId="1670105880" sldId="3820"/>
        </pc:sldMkLst>
      </pc:sldChg>
      <pc:sldChg chg="del">
        <pc:chgData name="Stefano Ascani" userId="81b8f94f-1743-44e2-8962-5e4d0999f2d8" providerId="ADAL" clId="{C704D063-2BE4-4C8E-8C3E-0634576AF1DA}" dt="2023-10-16T08:40:04.347" v="51" actId="47"/>
        <pc:sldMkLst>
          <pc:docMk/>
          <pc:sldMk cId="4247706950" sldId="3821"/>
        </pc:sldMkLst>
      </pc:sldChg>
      <pc:sldChg chg="addSp delSp modSp mod">
        <pc:chgData name="Stefano Ascani" userId="81b8f94f-1743-44e2-8962-5e4d0999f2d8" providerId="ADAL" clId="{C704D063-2BE4-4C8E-8C3E-0634576AF1DA}" dt="2023-10-16T08:46:19.839" v="295" actId="478"/>
        <pc:sldMkLst>
          <pc:docMk/>
          <pc:sldMk cId="3033427634" sldId="3822"/>
        </pc:sldMkLst>
        <pc:spChg chg="add del mod">
          <ac:chgData name="Stefano Ascani" userId="81b8f94f-1743-44e2-8962-5e4d0999f2d8" providerId="ADAL" clId="{C704D063-2BE4-4C8E-8C3E-0634576AF1DA}" dt="2023-10-16T08:46:19.839" v="295" actId="478"/>
          <ac:spMkLst>
            <pc:docMk/>
            <pc:sldMk cId="3033427634" sldId="3822"/>
            <ac:spMk id="7" creationId="{CFFAADB8-FCB8-5A72-C662-BD82932FA66D}"/>
          </ac:spMkLst>
        </pc:spChg>
      </pc:sldChg>
      <pc:sldChg chg="addSp delSp modSp mod">
        <pc:chgData name="Stefano Ascani" userId="81b8f94f-1743-44e2-8962-5e4d0999f2d8" providerId="ADAL" clId="{C704D063-2BE4-4C8E-8C3E-0634576AF1DA}" dt="2023-10-16T08:46:25.183" v="296" actId="478"/>
        <pc:sldMkLst>
          <pc:docMk/>
          <pc:sldMk cId="51343258" sldId="3823"/>
        </pc:sldMkLst>
        <pc:spChg chg="add del mod">
          <ac:chgData name="Stefano Ascani" userId="81b8f94f-1743-44e2-8962-5e4d0999f2d8" providerId="ADAL" clId="{C704D063-2BE4-4C8E-8C3E-0634576AF1DA}" dt="2023-10-16T08:46:25.183" v="296" actId="478"/>
          <ac:spMkLst>
            <pc:docMk/>
            <pc:sldMk cId="51343258" sldId="3823"/>
            <ac:spMk id="7" creationId="{4E2644DD-044E-B3CF-3961-80DEAABC4069}"/>
          </ac:spMkLst>
        </pc:spChg>
      </pc:sldChg>
      <pc:sldChg chg="addSp delSp modSp mod">
        <pc:chgData name="Stefano Ascani" userId="81b8f94f-1743-44e2-8962-5e4d0999f2d8" providerId="ADAL" clId="{C704D063-2BE4-4C8E-8C3E-0634576AF1DA}" dt="2023-10-16T08:46:38.891" v="297" actId="478"/>
        <pc:sldMkLst>
          <pc:docMk/>
          <pc:sldMk cId="3153955413" sldId="3824"/>
        </pc:sldMkLst>
        <pc:spChg chg="add del mod">
          <ac:chgData name="Stefano Ascani" userId="81b8f94f-1743-44e2-8962-5e4d0999f2d8" providerId="ADAL" clId="{C704D063-2BE4-4C8E-8C3E-0634576AF1DA}" dt="2023-10-16T08:46:38.891" v="297" actId="478"/>
          <ac:spMkLst>
            <pc:docMk/>
            <pc:sldMk cId="3153955413" sldId="3824"/>
            <ac:spMk id="2" creationId="{79AB37FF-8EB3-39C1-D652-4686B156B488}"/>
          </ac:spMkLst>
        </pc:spChg>
      </pc:sldChg>
      <pc:sldChg chg="del">
        <pc:chgData name="Stefano Ascani" userId="81b8f94f-1743-44e2-8962-5e4d0999f2d8" providerId="ADAL" clId="{C704D063-2BE4-4C8E-8C3E-0634576AF1DA}" dt="2023-10-16T08:40:09.670" v="53" actId="47"/>
        <pc:sldMkLst>
          <pc:docMk/>
          <pc:sldMk cId="948246557" sldId="3825"/>
        </pc:sldMkLst>
      </pc:sldChg>
      <pc:sldChg chg="addSp delSp modSp mod">
        <pc:chgData name="Stefano Ascani" userId="81b8f94f-1743-44e2-8962-5e4d0999f2d8" providerId="ADAL" clId="{C704D063-2BE4-4C8E-8C3E-0634576AF1DA}" dt="2023-10-16T08:46:44.690" v="298" actId="478"/>
        <pc:sldMkLst>
          <pc:docMk/>
          <pc:sldMk cId="3174525294" sldId="3826"/>
        </pc:sldMkLst>
        <pc:spChg chg="add del mod">
          <ac:chgData name="Stefano Ascani" userId="81b8f94f-1743-44e2-8962-5e4d0999f2d8" providerId="ADAL" clId="{C704D063-2BE4-4C8E-8C3E-0634576AF1DA}" dt="2023-10-16T08:46:44.690" v="298" actId="478"/>
          <ac:spMkLst>
            <pc:docMk/>
            <pc:sldMk cId="3174525294" sldId="3826"/>
            <ac:spMk id="2" creationId="{0DE453FF-68FF-6FCB-42C7-5D096402A558}"/>
          </ac:spMkLst>
        </pc:spChg>
      </pc:sldChg>
      <pc:sldChg chg="addSp delSp modSp mod">
        <pc:chgData name="Stefano Ascani" userId="81b8f94f-1743-44e2-8962-5e4d0999f2d8" providerId="ADAL" clId="{C704D063-2BE4-4C8E-8C3E-0634576AF1DA}" dt="2023-10-16T08:46:48.061" v="299" actId="478"/>
        <pc:sldMkLst>
          <pc:docMk/>
          <pc:sldMk cId="2781466163" sldId="3827"/>
        </pc:sldMkLst>
        <pc:spChg chg="add del mod">
          <ac:chgData name="Stefano Ascani" userId="81b8f94f-1743-44e2-8962-5e4d0999f2d8" providerId="ADAL" clId="{C704D063-2BE4-4C8E-8C3E-0634576AF1DA}" dt="2023-10-16T08:46:48.061" v="299" actId="478"/>
          <ac:spMkLst>
            <pc:docMk/>
            <pc:sldMk cId="2781466163" sldId="3827"/>
            <ac:spMk id="2" creationId="{C2BE76AD-A108-D707-7768-A2B3718796F4}"/>
          </ac:spMkLst>
        </pc:spChg>
      </pc:sldChg>
      <pc:sldChg chg="del">
        <pc:chgData name="Stefano Ascani" userId="81b8f94f-1743-44e2-8962-5e4d0999f2d8" providerId="ADAL" clId="{C704D063-2BE4-4C8E-8C3E-0634576AF1DA}" dt="2023-10-16T08:40:12.495" v="54" actId="47"/>
        <pc:sldMkLst>
          <pc:docMk/>
          <pc:sldMk cId="3872183194" sldId="3828"/>
        </pc:sldMkLst>
      </pc:sldChg>
      <pc:sldChg chg="del">
        <pc:chgData name="Stefano Ascani" userId="81b8f94f-1743-44e2-8962-5e4d0999f2d8" providerId="ADAL" clId="{C704D063-2BE4-4C8E-8C3E-0634576AF1DA}" dt="2023-10-16T08:40:13.370" v="55" actId="47"/>
        <pc:sldMkLst>
          <pc:docMk/>
          <pc:sldMk cId="3270352568" sldId="38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5862" cy="495793"/>
          </a:xfrm>
          <a:prstGeom prst="rect">
            <a:avLst/>
          </a:prstGeom>
          <a:noFill/>
          <a:ln>
            <a:noFill/>
          </a:ln>
          <a:effectLst/>
        </p:spPr>
        <p:txBody>
          <a:bodyPr vert="horz" wrap="square" lIns="88212" tIns="44107" rIns="88212" bIns="44107" numCol="1" anchor="t"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a:p>
        </p:txBody>
      </p:sp>
      <p:sp>
        <p:nvSpPr>
          <p:cNvPr id="37891" name="Rectangle 3"/>
          <p:cNvSpPr>
            <a:spLocks noGrp="1" noChangeArrowheads="1"/>
          </p:cNvSpPr>
          <p:nvPr>
            <p:ph type="dt" sz="quarter" idx="1"/>
          </p:nvPr>
        </p:nvSpPr>
        <p:spPr bwMode="auto">
          <a:xfrm>
            <a:off x="3850294" y="1"/>
            <a:ext cx="2945862" cy="495793"/>
          </a:xfrm>
          <a:prstGeom prst="rect">
            <a:avLst/>
          </a:prstGeom>
          <a:noFill/>
          <a:ln>
            <a:noFill/>
          </a:ln>
          <a:effectLst/>
        </p:spPr>
        <p:txBody>
          <a:bodyPr vert="horz" wrap="square" lIns="88212" tIns="44107" rIns="88212" bIns="44107" numCol="1" anchor="t" anchorCtr="0" compatLnSpc="1">
            <a:prstTxWarp prst="textNoShape">
              <a:avLst/>
            </a:prstTxWarp>
          </a:bodyPr>
          <a:lstStyle>
            <a:lvl1pPr algn="r">
              <a:defRPr sz="1200"/>
            </a:lvl1pPr>
          </a:lstStyle>
          <a:p>
            <a:pPr>
              <a:defRPr/>
            </a:pPr>
            <a:fld id="{52E6DDC4-3148-4240-ABF4-191455DA54EC}" type="datetime1">
              <a:rPr lang="it-IT"/>
              <a:pPr>
                <a:defRPr/>
              </a:pPr>
              <a:t>16/10/2023</a:t>
            </a:fld>
            <a:endParaRPr lang="it-IT"/>
          </a:p>
        </p:txBody>
      </p:sp>
      <p:sp>
        <p:nvSpPr>
          <p:cNvPr id="37892" name="Rectangle 4"/>
          <p:cNvSpPr>
            <a:spLocks noGrp="1" noChangeArrowheads="1"/>
          </p:cNvSpPr>
          <p:nvPr>
            <p:ph type="ftr" sz="quarter" idx="2"/>
          </p:nvPr>
        </p:nvSpPr>
        <p:spPr bwMode="auto">
          <a:xfrm>
            <a:off x="0" y="9429305"/>
            <a:ext cx="2945862" cy="495793"/>
          </a:xfrm>
          <a:prstGeom prst="rect">
            <a:avLst/>
          </a:prstGeom>
          <a:noFill/>
          <a:ln>
            <a:noFill/>
          </a:ln>
          <a:effectLst/>
        </p:spPr>
        <p:txBody>
          <a:bodyPr vert="horz" wrap="square" lIns="88212" tIns="44107" rIns="88212" bIns="44107" numCol="1" anchor="b"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a:p>
        </p:txBody>
      </p:sp>
      <p:sp>
        <p:nvSpPr>
          <p:cNvPr id="37893" name="Rectangle 5"/>
          <p:cNvSpPr>
            <a:spLocks noGrp="1" noChangeArrowheads="1"/>
          </p:cNvSpPr>
          <p:nvPr>
            <p:ph type="sldNum" sz="quarter" idx="3"/>
          </p:nvPr>
        </p:nvSpPr>
        <p:spPr bwMode="auto">
          <a:xfrm>
            <a:off x="3850294" y="9429305"/>
            <a:ext cx="2945862" cy="495793"/>
          </a:xfrm>
          <a:prstGeom prst="rect">
            <a:avLst/>
          </a:prstGeom>
          <a:noFill/>
          <a:ln>
            <a:noFill/>
          </a:ln>
          <a:effectLst/>
        </p:spPr>
        <p:txBody>
          <a:bodyPr vert="horz" wrap="square" lIns="88212" tIns="44107" rIns="88212" bIns="44107" numCol="1" anchor="b" anchorCtr="0" compatLnSpc="1">
            <a:prstTxWarp prst="textNoShape">
              <a:avLst/>
            </a:prstTxWarp>
          </a:bodyPr>
          <a:lstStyle>
            <a:lvl1pPr algn="r">
              <a:defRPr sz="1200"/>
            </a:lvl1pPr>
          </a:lstStyle>
          <a:p>
            <a:pPr>
              <a:defRPr/>
            </a:pPr>
            <a:fld id="{1E83AD9E-EE7D-DD45-B6C1-2B172681C757}" type="slidenum">
              <a:rPr lang="it-IT"/>
              <a:pPr>
                <a:defRPr/>
              </a:pPr>
              <a:t>‹N›</a:t>
            </a:fld>
            <a:endParaRPr lang="it-IT"/>
          </a:p>
        </p:txBody>
      </p:sp>
    </p:spTree>
    <p:extLst>
      <p:ext uri="{BB962C8B-B14F-4D97-AF65-F5344CB8AC3E}">
        <p14:creationId xmlns:p14="http://schemas.microsoft.com/office/powerpoint/2010/main" val="2044306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1"/>
            <a:ext cx="2944342" cy="495793"/>
          </a:xfrm>
          <a:prstGeom prst="rect">
            <a:avLst/>
          </a:prstGeom>
          <a:noFill/>
          <a:ln>
            <a:noFill/>
          </a:ln>
        </p:spPr>
        <p:txBody>
          <a:bodyPr vert="horz" wrap="square" lIns="91544" tIns="45773" rIns="91544" bIns="45773" numCol="1" anchor="t" anchorCtr="0" compatLnSpc="1">
            <a:prstTxWarp prst="textNoShape">
              <a:avLst/>
            </a:prstTxWarp>
          </a:bodyPr>
          <a:lstStyle>
            <a:lvl1pPr algn="l" defTabSz="915817" eaLnBrk="1" hangingPunct="1">
              <a:defRPr sz="1200" b="0">
                <a:latin typeface="Arial" charset="0"/>
                <a:ea typeface="ＭＳ Ｐゴシック" pitchFamily="34" charset="-128"/>
                <a:cs typeface="+mn-cs"/>
              </a:defRPr>
            </a:lvl1pPr>
          </a:lstStyle>
          <a:p>
            <a:pPr>
              <a:defRPr/>
            </a:pPr>
            <a:endParaRPr lang="it-IT"/>
          </a:p>
        </p:txBody>
      </p:sp>
      <p:sp>
        <p:nvSpPr>
          <p:cNvPr id="312323" name="Rectangle 3"/>
          <p:cNvSpPr>
            <a:spLocks noGrp="1" noChangeArrowheads="1"/>
          </p:cNvSpPr>
          <p:nvPr>
            <p:ph type="dt" idx="1"/>
          </p:nvPr>
        </p:nvSpPr>
        <p:spPr bwMode="auto">
          <a:xfrm>
            <a:off x="3851813" y="1"/>
            <a:ext cx="2944342" cy="495793"/>
          </a:xfrm>
          <a:prstGeom prst="rect">
            <a:avLst/>
          </a:prstGeom>
          <a:noFill/>
          <a:ln>
            <a:noFill/>
          </a:ln>
        </p:spPr>
        <p:txBody>
          <a:bodyPr vert="horz" wrap="square" lIns="91544" tIns="45773" rIns="91544" bIns="45773" numCol="1" anchor="t" anchorCtr="0" compatLnSpc="1">
            <a:prstTxWarp prst="textNoShape">
              <a:avLst/>
            </a:prstTxWarp>
          </a:bodyPr>
          <a:lstStyle>
            <a:lvl1pPr algn="r" defTabSz="915817" eaLnBrk="1" hangingPunct="1">
              <a:defRPr sz="1200" b="0">
                <a:latin typeface="Arial" charset="0"/>
                <a:ea typeface="ＭＳ Ｐゴシック" pitchFamily="34" charset="-128"/>
                <a:cs typeface="+mn-cs"/>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90488" y="744538"/>
            <a:ext cx="661828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2325" name="Rectangle 5"/>
          <p:cNvSpPr>
            <a:spLocks noGrp="1" noChangeArrowheads="1"/>
          </p:cNvSpPr>
          <p:nvPr>
            <p:ph type="body" sz="quarter" idx="3"/>
          </p:nvPr>
        </p:nvSpPr>
        <p:spPr bwMode="auto">
          <a:xfrm>
            <a:off x="679464" y="4714653"/>
            <a:ext cx="5438748" cy="4466756"/>
          </a:xfrm>
          <a:prstGeom prst="rect">
            <a:avLst/>
          </a:prstGeom>
          <a:noFill/>
          <a:ln>
            <a:noFill/>
          </a:ln>
        </p:spPr>
        <p:txBody>
          <a:bodyPr vert="horz" wrap="square" lIns="91544" tIns="45773" rIns="91544" bIns="45773"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429305"/>
            <a:ext cx="2944342" cy="495793"/>
          </a:xfrm>
          <a:prstGeom prst="rect">
            <a:avLst/>
          </a:prstGeom>
          <a:noFill/>
          <a:ln>
            <a:noFill/>
          </a:ln>
        </p:spPr>
        <p:txBody>
          <a:bodyPr vert="horz" wrap="square" lIns="91544" tIns="45773" rIns="91544" bIns="45773" numCol="1" anchor="b" anchorCtr="0" compatLnSpc="1">
            <a:prstTxWarp prst="textNoShape">
              <a:avLst/>
            </a:prstTxWarp>
          </a:bodyPr>
          <a:lstStyle>
            <a:lvl1pPr algn="l" defTabSz="915817" eaLnBrk="1" hangingPunct="1">
              <a:defRPr sz="1200" b="0">
                <a:latin typeface="Arial" charset="0"/>
                <a:ea typeface="ＭＳ Ｐゴシック" pitchFamily="34" charset="-128"/>
                <a:cs typeface="+mn-cs"/>
              </a:defRPr>
            </a:lvl1pPr>
          </a:lstStyle>
          <a:p>
            <a:pPr>
              <a:defRPr/>
            </a:pPr>
            <a:endParaRPr lang="it-IT"/>
          </a:p>
        </p:txBody>
      </p:sp>
      <p:sp>
        <p:nvSpPr>
          <p:cNvPr id="312327" name="Rectangle 7"/>
          <p:cNvSpPr>
            <a:spLocks noGrp="1" noChangeArrowheads="1"/>
          </p:cNvSpPr>
          <p:nvPr>
            <p:ph type="sldNum" sz="quarter" idx="5"/>
          </p:nvPr>
        </p:nvSpPr>
        <p:spPr bwMode="auto">
          <a:xfrm>
            <a:off x="3851813" y="9429305"/>
            <a:ext cx="2944342" cy="495793"/>
          </a:xfrm>
          <a:prstGeom prst="rect">
            <a:avLst/>
          </a:prstGeom>
          <a:noFill/>
          <a:ln>
            <a:noFill/>
          </a:ln>
        </p:spPr>
        <p:txBody>
          <a:bodyPr vert="horz" wrap="square" lIns="91544" tIns="45773" rIns="91544" bIns="45773" numCol="1" anchor="b" anchorCtr="0" compatLnSpc="1">
            <a:prstTxWarp prst="textNoShape">
              <a:avLst/>
            </a:prstTxWarp>
          </a:bodyPr>
          <a:lstStyle>
            <a:lvl1pPr algn="r" defTabSz="915817" eaLnBrk="1" hangingPunct="1">
              <a:defRPr sz="1200" b="0"/>
            </a:lvl1pPr>
          </a:lstStyle>
          <a:p>
            <a:pPr>
              <a:defRPr/>
            </a:pPr>
            <a:fld id="{C9FA3096-9284-534C-B960-66056E7E608B}" type="slidenum">
              <a:rPr lang="it-IT"/>
              <a:pPr>
                <a:defRPr/>
              </a:pPr>
              <a:t>‹N›</a:t>
            </a:fld>
            <a:endParaRPr lang="it-IT"/>
          </a:p>
        </p:txBody>
      </p:sp>
    </p:spTree>
    <p:extLst>
      <p:ext uri="{BB962C8B-B14F-4D97-AF65-F5344CB8AC3E}">
        <p14:creationId xmlns:p14="http://schemas.microsoft.com/office/powerpoint/2010/main" val="1269693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8287"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58CB0B4-B431-4C1F-881D-05B325D9B340}" type="slidenum">
              <a:rPr lang="it-IT" altLang="it-IT" smtClean="0"/>
              <a:pPr/>
              <a:t>1</a:t>
            </a:fld>
            <a:endParaRPr lang="it-IT" altLang="it-IT"/>
          </a:p>
        </p:txBody>
      </p:sp>
    </p:spTree>
    <p:extLst>
      <p:ext uri="{BB962C8B-B14F-4D97-AF65-F5344CB8AC3E}">
        <p14:creationId xmlns:p14="http://schemas.microsoft.com/office/powerpoint/2010/main" val="106645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0488" y="744538"/>
            <a:ext cx="6618287" cy="3722687"/>
          </a:xfrm>
          <a:ln/>
        </p:spPr>
      </p:sp>
      <p:sp>
        <p:nvSpPr>
          <p:cNvPr id="7170" name="Segnaposto note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817">
              <a:defRPr sz="800" b="1">
                <a:solidFill>
                  <a:schemeClr val="tx1"/>
                </a:solidFill>
                <a:latin typeface="Arial" panose="020B0604020202020204" pitchFamily="34" charset="0"/>
                <a:ea typeface="MS PGothic" panose="020B0600070205080204" pitchFamily="34" charset="-128"/>
              </a:defRPr>
            </a:lvl1pPr>
            <a:lvl2pPr marL="716726" indent="-275665" defTabSz="915817">
              <a:defRPr sz="800" b="1">
                <a:solidFill>
                  <a:schemeClr val="tx1"/>
                </a:solidFill>
                <a:latin typeface="Arial" panose="020B0604020202020204" pitchFamily="34" charset="0"/>
                <a:ea typeface="MS PGothic" panose="020B0600070205080204" pitchFamily="34" charset="-128"/>
              </a:defRPr>
            </a:lvl2pPr>
            <a:lvl3pPr marL="1102655" indent="-220531" defTabSz="915817">
              <a:defRPr sz="800" b="1">
                <a:solidFill>
                  <a:schemeClr val="tx1"/>
                </a:solidFill>
                <a:latin typeface="Arial" panose="020B0604020202020204" pitchFamily="34" charset="0"/>
                <a:ea typeface="MS PGothic" panose="020B0600070205080204" pitchFamily="34" charset="-128"/>
              </a:defRPr>
            </a:lvl3pPr>
            <a:lvl4pPr marL="1543718" indent="-220531" defTabSz="915817">
              <a:defRPr sz="800" b="1">
                <a:solidFill>
                  <a:schemeClr val="tx1"/>
                </a:solidFill>
                <a:latin typeface="Arial" panose="020B0604020202020204" pitchFamily="34" charset="0"/>
                <a:ea typeface="MS PGothic" panose="020B0600070205080204" pitchFamily="34" charset="-128"/>
              </a:defRPr>
            </a:lvl4pPr>
            <a:lvl5pPr marL="1984780" indent="-220531" defTabSz="915817">
              <a:defRPr sz="800" b="1">
                <a:solidFill>
                  <a:schemeClr val="tx1"/>
                </a:solidFill>
                <a:latin typeface="Arial" panose="020B0604020202020204" pitchFamily="34" charset="0"/>
                <a:ea typeface="MS PGothic" panose="020B0600070205080204" pitchFamily="34" charset="-128"/>
              </a:defRPr>
            </a:lvl5pPr>
            <a:lvl6pPr marL="2425843"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6906"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7967"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030" indent="-220531" defTabSz="915817"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2</a:t>
            </a:fld>
            <a:endParaRPr lang="it-IT" altLang="it-IT" sz="1200" b="0"/>
          </a:p>
        </p:txBody>
      </p:sp>
    </p:spTree>
    <p:extLst>
      <p:ext uri="{BB962C8B-B14F-4D97-AF65-F5344CB8AC3E}">
        <p14:creationId xmlns:p14="http://schemas.microsoft.com/office/powerpoint/2010/main" val="260199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457200" y="720725"/>
            <a:ext cx="6402388" cy="3600450"/>
          </a:xfrm>
          <a:ln/>
        </p:spPr>
      </p:sp>
      <p:sp>
        <p:nvSpPr>
          <p:cNvPr id="921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2042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5909" rtl="0" eaLnBrk="1" fontAlgn="base" latinLnBrk="0" hangingPunct="1">
              <a:lnSpc>
                <a:spcPct val="100000"/>
              </a:lnSpc>
              <a:spcBef>
                <a:spcPct val="0"/>
              </a:spcBef>
              <a:spcAft>
                <a:spcPct val="0"/>
              </a:spcAft>
              <a:buClrTx/>
              <a:buSzTx/>
              <a:buFontTx/>
              <a:buNone/>
              <a:tabLst/>
              <a:defRPr/>
            </a:pPr>
            <a:fld id="{86156CF0-907D-4B8F-A312-E2029331CE4C}" type="slidenum">
              <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5909" rtl="0" eaLnBrk="1" fontAlgn="base" latinLnBrk="0" hangingPunct="1">
                <a:lnSpc>
                  <a:spcPct val="100000"/>
                </a:lnSpc>
                <a:spcBef>
                  <a:spcPct val="0"/>
                </a:spcBef>
                <a:spcAft>
                  <a:spcPct val="0"/>
                </a:spcAft>
                <a:buClrTx/>
                <a:buSzTx/>
                <a:buFontTx/>
                <a:buNone/>
                <a:tabLst/>
                <a:defRPr/>
              </a:pPr>
              <a:t>17</a:t>
            </a:fld>
            <a:endParaRPr kumimoji="0" lang="it-IT" altLang="it-IT"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8828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5909" rtl="0" eaLnBrk="1" fontAlgn="base" latinLnBrk="0" hangingPunct="1">
              <a:lnSpc>
                <a:spcPct val="100000"/>
              </a:lnSpc>
              <a:spcBef>
                <a:spcPct val="0"/>
              </a:spcBef>
              <a:spcAft>
                <a:spcPct val="0"/>
              </a:spcAft>
              <a:buClrTx/>
              <a:buSzTx/>
              <a:buFontTx/>
              <a:buNone/>
              <a:tabLst/>
              <a:defRPr/>
            </a:pPr>
            <a:fld id="{86156CF0-907D-4B8F-A312-E2029331CE4C}" type="slidenum">
              <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5909" rtl="0" eaLnBrk="1" fontAlgn="base" latinLnBrk="0" hangingPunct="1">
                <a:lnSpc>
                  <a:spcPct val="100000"/>
                </a:lnSpc>
                <a:spcBef>
                  <a:spcPct val="0"/>
                </a:spcBef>
                <a:spcAft>
                  <a:spcPct val="0"/>
                </a:spcAft>
                <a:buClrTx/>
                <a:buSzTx/>
                <a:buFontTx/>
                <a:buNone/>
                <a:tabLst/>
                <a:defRPr/>
              </a:pPr>
              <a:t>18</a:t>
            </a:fld>
            <a:endParaRPr kumimoji="0" lang="it-IT" altLang="it-IT"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9778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5909" rtl="0" eaLnBrk="1" fontAlgn="base" latinLnBrk="0" hangingPunct="1">
              <a:lnSpc>
                <a:spcPct val="100000"/>
              </a:lnSpc>
              <a:spcBef>
                <a:spcPct val="0"/>
              </a:spcBef>
              <a:spcAft>
                <a:spcPct val="0"/>
              </a:spcAft>
              <a:buClrTx/>
              <a:buSzTx/>
              <a:buFontTx/>
              <a:buNone/>
              <a:tabLst/>
              <a:defRPr/>
            </a:pPr>
            <a:fld id="{86156CF0-907D-4B8F-A312-E2029331CE4C}" type="slidenum">
              <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5909" rtl="0" eaLnBrk="1" fontAlgn="base" latinLnBrk="0" hangingPunct="1">
                <a:lnSpc>
                  <a:spcPct val="100000"/>
                </a:lnSpc>
                <a:spcBef>
                  <a:spcPct val="0"/>
                </a:spcBef>
                <a:spcAft>
                  <a:spcPct val="0"/>
                </a:spcAft>
                <a:buClrTx/>
                <a:buSzTx/>
                <a:buFontTx/>
                <a:buNone/>
                <a:tabLst/>
                <a:defRPr/>
              </a:pPr>
              <a:t>19</a:t>
            </a:fld>
            <a:endParaRPr kumimoji="0" lang="it-IT" altLang="it-IT"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7952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5909" rtl="0" eaLnBrk="1" fontAlgn="base" latinLnBrk="0" hangingPunct="1">
              <a:lnSpc>
                <a:spcPct val="100000"/>
              </a:lnSpc>
              <a:spcBef>
                <a:spcPct val="0"/>
              </a:spcBef>
              <a:spcAft>
                <a:spcPct val="0"/>
              </a:spcAft>
              <a:buClrTx/>
              <a:buSzTx/>
              <a:buFontTx/>
              <a:buNone/>
              <a:tabLst/>
              <a:defRPr/>
            </a:pPr>
            <a:fld id="{86156CF0-907D-4B8F-A312-E2029331CE4C}" type="slidenum">
              <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5909" rtl="0" eaLnBrk="1" fontAlgn="base" latinLnBrk="0" hangingPunct="1">
                <a:lnSpc>
                  <a:spcPct val="100000"/>
                </a:lnSpc>
                <a:spcBef>
                  <a:spcPct val="0"/>
                </a:spcBef>
                <a:spcAft>
                  <a:spcPct val="0"/>
                </a:spcAft>
                <a:buClrTx/>
                <a:buSzTx/>
                <a:buFontTx/>
                <a:buNone/>
                <a:tabLst/>
                <a:defRPr/>
              </a:pPr>
              <a:t>20</a:t>
            </a:fld>
            <a:endParaRPr kumimoji="0" lang="it-IT" altLang="it-IT"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984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5909" rtl="0" eaLnBrk="1" fontAlgn="base" latinLnBrk="0" hangingPunct="1">
              <a:lnSpc>
                <a:spcPct val="100000"/>
              </a:lnSpc>
              <a:spcBef>
                <a:spcPct val="0"/>
              </a:spcBef>
              <a:spcAft>
                <a:spcPct val="0"/>
              </a:spcAft>
              <a:buClrTx/>
              <a:buSzTx/>
              <a:buFontTx/>
              <a:buNone/>
              <a:tabLst/>
              <a:defRPr/>
            </a:pPr>
            <a:fld id="{86156CF0-907D-4B8F-A312-E2029331CE4C}" type="slidenum">
              <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5909" rtl="0" eaLnBrk="1" fontAlgn="base" latinLnBrk="0" hangingPunct="1">
                <a:lnSpc>
                  <a:spcPct val="100000"/>
                </a:lnSpc>
                <a:spcBef>
                  <a:spcPct val="0"/>
                </a:spcBef>
                <a:spcAft>
                  <a:spcPct val="0"/>
                </a:spcAft>
                <a:buClrTx/>
                <a:buSzTx/>
                <a:buFontTx/>
                <a:buNone/>
                <a:tabLst/>
                <a:defRPr/>
              </a:pPr>
              <a:t>21</a:t>
            </a:fld>
            <a:endParaRPr kumimoji="0" lang="it-IT" altLang="it-IT"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3616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r" defTabSz="915909" rtl="0" eaLnBrk="1" fontAlgn="base" latinLnBrk="0" hangingPunct="1">
              <a:lnSpc>
                <a:spcPct val="100000"/>
              </a:lnSpc>
              <a:spcBef>
                <a:spcPct val="0"/>
              </a:spcBef>
              <a:spcAft>
                <a:spcPct val="0"/>
              </a:spcAft>
              <a:buClrTx/>
              <a:buSzTx/>
              <a:buFontTx/>
              <a:buNone/>
              <a:tabLst/>
              <a:defRPr/>
            </a:pPr>
            <a:fld id="{86156CF0-907D-4B8F-A312-E2029331CE4C}" type="slidenum">
              <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5909" rtl="0" eaLnBrk="1" fontAlgn="base" latinLnBrk="0" hangingPunct="1">
                <a:lnSpc>
                  <a:spcPct val="100000"/>
                </a:lnSpc>
                <a:spcBef>
                  <a:spcPct val="0"/>
                </a:spcBef>
                <a:spcAft>
                  <a:spcPct val="0"/>
                </a:spcAft>
                <a:buClrTx/>
                <a:buSzTx/>
                <a:buFontTx/>
                <a:buNone/>
                <a:tabLst/>
                <a:defRPr/>
              </a:pPr>
              <a:t>22</a:t>
            </a:fld>
            <a:endParaRPr kumimoji="0" lang="it-IT" altLang="it-IT"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4548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368800" y="2130426"/>
            <a:ext cx="69088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828800" y="2133600"/>
            <a:ext cx="2540000" cy="1752600"/>
          </a:xfrm>
        </p:spPr>
        <p:txBody>
          <a:bodyPr/>
          <a:lstStyle>
            <a:lvl1pPr marL="0" indent="0">
              <a:buFontTx/>
              <a:buNone/>
              <a:defRPr sz="1000"/>
            </a:lvl1pPr>
          </a:lstStyle>
          <a:p>
            <a:r>
              <a:rPr lang="it-IT"/>
              <a:t>Fare clic per modificare lo stile del sottotitolo dello schema</a:t>
            </a:r>
          </a:p>
        </p:txBody>
      </p:sp>
    </p:spTree>
    <p:extLst>
      <p:ext uri="{BB962C8B-B14F-4D97-AF65-F5344CB8AC3E}">
        <p14:creationId xmlns:p14="http://schemas.microsoft.com/office/powerpoint/2010/main" val="155349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8068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07451" y="188913"/>
            <a:ext cx="2760133"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27051" y="188913"/>
            <a:ext cx="80772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4962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527051" y="188914"/>
            <a:ext cx="11040533" cy="765175"/>
          </a:xfrm>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15051" y="3684589"/>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1874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527051" y="188914"/>
            <a:ext cx="11040533" cy="765175"/>
          </a:xfrm>
        </p:spPr>
        <p:txBody>
          <a:bodyPr/>
          <a:lstStyle/>
          <a:p>
            <a:r>
              <a:rPr lang="it-IT"/>
              <a:t>Fare clic per modificare lo stile del titolo</a:t>
            </a:r>
          </a:p>
        </p:txBody>
      </p:sp>
      <p:sp>
        <p:nvSpPr>
          <p:cNvPr id="3" name="Segnaposto contenuto 2"/>
          <p:cNvSpPr>
            <a:spLocks noGrp="1"/>
          </p:cNvSpPr>
          <p:nvPr>
            <p:ph sz="quarter" idx="1"/>
          </p:nvPr>
        </p:nvSpPr>
        <p:spPr>
          <a:xfrm>
            <a:off x="527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527051" y="3684589"/>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115051" y="3684589"/>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7375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4385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125112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15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79799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60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28162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819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428895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66981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descr="format2">
            <a:extLst>
              <a:ext uri="{FF2B5EF4-FFF2-40B4-BE49-F238E27FC236}">
                <a16:creationId xmlns:a16="http://schemas.microsoft.com/office/drawing/2014/main" id="{74854040-94DA-420A-8DF1-85C9F0344245}"/>
              </a:ext>
            </a:extLst>
          </p:cNvPr>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22614" y="6281556"/>
            <a:ext cx="1156367" cy="55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27051" y="188914"/>
            <a:ext cx="110405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527051" y="1125539"/>
            <a:ext cx="109728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Text Box 8">
            <a:extLst>
              <a:ext uri="{FF2B5EF4-FFF2-40B4-BE49-F238E27FC236}">
                <a16:creationId xmlns:a16="http://schemas.microsoft.com/office/drawing/2014/main" id="{D5691AE6-E3AC-4160-A0D6-7C2FF2F45495}"/>
              </a:ext>
            </a:extLst>
          </p:cNvPr>
          <p:cNvSpPr txBox="1">
            <a:spLocks noChangeArrowheads="1"/>
          </p:cNvSpPr>
          <p:nvPr userDrawn="1"/>
        </p:nvSpPr>
        <p:spPr bwMode="auto">
          <a:xfrm>
            <a:off x="5735364" y="6499503"/>
            <a:ext cx="6337300" cy="369332"/>
          </a:xfrm>
          <a:prstGeom prst="rect">
            <a:avLst/>
          </a:prstGeom>
          <a:noFill/>
          <a:ln w="9525">
            <a:noFill/>
            <a:miter lim="800000"/>
            <a:headEnd/>
            <a:tailEnd/>
          </a:ln>
          <a:effec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it-IT" altLang="it-IT" sz="1200" b="1" i="1" u="none" strike="noStrike" dirty="0">
                <a:solidFill>
                  <a:srgbClr val="014983"/>
                </a:solidFill>
                <a:latin typeface="Century Gothic" panose="020B0502020202020204" pitchFamily="34" charset="0"/>
                <a:cs typeface="Arial" panose="020B0604020202020204" pitchFamily="34" charset="0"/>
              </a:rPr>
              <a:t>Udine, 16 ottobre 2023 </a:t>
            </a:r>
            <a:r>
              <a:rPr lang="it-IT" altLang="it-IT" sz="1800" b="1" u="none" strike="noStrike" dirty="0">
                <a:solidFill>
                  <a:srgbClr val="014983"/>
                </a:solidFill>
                <a:latin typeface="Century Gothic" panose="020B0502020202020204" pitchFamily="34" charset="0"/>
                <a:cs typeface="Arial" panose="020B0604020202020204" pitchFamily="34" charset="0"/>
              </a:rPr>
              <a:t>| </a:t>
            </a:r>
            <a:fld id="{EFB01B81-24C0-49D3-AE93-DC94FFB6747E}" type="slidenum">
              <a:rPr lang="it-IT" altLang="it-IT" sz="1800" b="1" u="none" strike="noStrike" smtClean="0">
                <a:solidFill>
                  <a:srgbClr val="014983"/>
                </a:solidFill>
                <a:latin typeface="Century Gothic" panose="020B0502020202020204" pitchFamily="34" charset="0"/>
                <a:cs typeface="Arial" panose="020B0604020202020204" pitchFamily="34" charset="0"/>
              </a:rPr>
              <a:pPr algn="r" eaLnBrk="1" hangingPunct="1">
                <a:spcBef>
                  <a:spcPct val="50000"/>
                </a:spcBef>
                <a:defRPr/>
              </a:pPr>
              <a:t>‹N›</a:t>
            </a:fld>
            <a:endParaRPr lang="it-IT" altLang="it-IT" sz="1800" b="1" u="none" strike="noStrike" dirty="0">
              <a:solidFill>
                <a:srgbClr val="014983"/>
              </a:solidFill>
              <a:latin typeface="Century Gothic" panose="020B0502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293" r:id="rId1"/>
    <p:sldLayoutId id="2147486281" r:id="rId2"/>
    <p:sldLayoutId id="2147486282" r:id="rId3"/>
    <p:sldLayoutId id="2147486283" r:id="rId4"/>
    <p:sldLayoutId id="2147486284" r:id="rId5"/>
    <p:sldLayoutId id="2147486285" r:id="rId6"/>
    <p:sldLayoutId id="2147486286" r:id="rId7"/>
    <p:sldLayoutId id="2147486287" r:id="rId8"/>
    <p:sldLayoutId id="2147486288" r:id="rId9"/>
    <p:sldLayoutId id="2147486289" r:id="rId10"/>
    <p:sldLayoutId id="2147486290" r:id="rId11"/>
    <p:sldLayoutId id="2147486291" r:id="rId12"/>
    <p:sldLayoutId id="2147486292" r:id="rId13"/>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9.emf"/><Relationship Id="rId7" Type="http://schemas.openxmlformats.org/officeDocument/2006/relationships/image" Target="../media/image42.png"/><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36.emf"/><Relationship Id="rId4" Type="http://schemas.openxmlformats.org/officeDocument/2006/relationships/image" Target="../media/image40.emf"/></Relationships>
</file>

<file path=ppt/slides/_rels/slide1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formatresearch.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format@pec.formatbusinessintelligence.com" TargetMode="External"/><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2.svg"/><Relationship Id="rId4" Type="http://schemas.openxmlformats.org/officeDocument/2006/relationships/image" Target="../media/image16.em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2.svg"/><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6.emf"/><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
            <a:extLst>
              <a:ext uri="{FF2B5EF4-FFF2-40B4-BE49-F238E27FC236}">
                <a16:creationId xmlns:a16="http://schemas.microsoft.com/office/drawing/2014/main" id="{0AD3138C-B3FC-49EA-ADCC-B904014887D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60296" y="260648"/>
            <a:ext cx="2808312" cy="1454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Immagine 1">
            <a:extLst>
              <a:ext uri="{FF2B5EF4-FFF2-40B4-BE49-F238E27FC236}">
                <a16:creationId xmlns:a16="http://schemas.microsoft.com/office/drawing/2014/main" id="{AC5DE4F6-5042-448E-9533-18C0B6907CC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72064" y="1052736"/>
            <a:ext cx="1400244" cy="593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93FBC96C-4DBF-4A08-97DC-98AD95AFB499}"/>
              </a:ext>
            </a:extLst>
          </p:cNvPr>
          <p:cNvPicPr>
            <a:picLocks noChangeAspect="1"/>
          </p:cNvPicPr>
          <p:nvPr/>
        </p:nvPicPr>
        <p:blipFill>
          <a:blip r:embed="rId5"/>
          <a:stretch>
            <a:fillRect/>
          </a:stretch>
        </p:blipFill>
        <p:spPr>
          <a:xfrm>
            <a:off x="6600056" y="6045664"/>
            <a:ext cx="2844736" cy="498975"/>
          </a:xfrm>
          <a:prstGeom prst="rect">
            <a:avLst/>
          </a:prstGeom>
        </p:spPr>
      </p:pic>
      <p:pic>
        <p:nvPicPr>
          <p:cNvPr id="14" name="Immagine 3">
            <a:extLst>
              <a:ext uri="{FF2B5EF4-FFF2-40B4-BE49-F238E27FC236}">
                <a16:creationId xmlns:a16="http://schemas.microsoft.com/office/drawing/2014/main" id="{FD6BDEF8-A982-4902-A27A-C72BC511625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250342" y="5877272"/>
            <a:ext cx="1029714" cy="798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FFDC9815-783A-410B-9FA1-914FD751B18D}"/>
              </a:ext>
            </a:extLst>
          </p:cNvPr>
          <p:cNvPicPr>
            <a:picLocks noChangeAspect="1"/>
          </p:cNvPicPr>
          <p:nvPr/>
        </p:nvPicPr>
        <p:blipFill>
          <a:blip r:embed="rId7"/>
          <a:stretch>
            <a:fillRect/>
          </a:stretch>
        </p:blipFill>
        <p:spPr>
          <a:xfrm>
            <a:off x="1184708" y="5964617"/>
            <a:ext cx="1585227" cy="624818"/>
          </a:xfrm>
          <a:prstGeom prst="rect">
            <a:avLst/>
          </a:prstGeom>
        </p:spPr>
      </p:pic>
      <p:pic>
        <p:nvPicPr>
          <p:cNvPr id="16" name="Immagine 15">
            <a:extLst>
              <a:ext uri="{FF2B5EF4-FFF2-40B4-BE49-F238E27FC236}">
                <a16:creationId xmlns:a16="http://schemas.microsoft.com/office/drawing/2014/main" id="{110AA835-C7E5-429D-A0E8-8EA4FF58E143}"/>
              </a:ext>
            </a:extLst>
          </p:cNvPr>
          <p:cNvPicPr>
            <a:picLocks noChangeAspect="1"/>
          </p:cNvPicPr>
          <p:nvPr/>
        </p:nvPicPr>
        <p:blipFill>
          <a:blip r:embed="rId8"/>
          <a:stretch>
            <a:fillRect/>
          </a:stretch>
        </p:blipFill>
        <p:spPr>
          <a:xfrm>
            <a:off x="3143111" y="5899679"/>
            <a:ext cx="3233480" cy="873741"/>
          </a:xfrm>
          <a:prstGeom prst="rect">
            <a:avLst/>
          </a:prstGeom>
        </p:spPr>
      </p:pic>
      <p:pic>
        <p:nvPicPr>
          <p:cNvPr id="19" name="Immagine 1">
            <a:extLst>
              <a:ext uri="{FF2B5EF4-FFF2-40B4-BE49-F238E27FC236}">
                <a16:creationId xmlns:a16="http://schemas.microsoft.com/office/drawing/2014/main" id="{FE3188FB-2734-4793-A843-3DD2FF4EC7DE}"/>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193810" y="2046100"/>
            <a:ext cx="4920455" cy="1794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0" name="Connettore diritto 19">
            <a:extLst>
              <a:ext uri="{FF2B5EF4-FFF2-40B4-BE49-F238E27FC236}">
                <a16:creationId xmlns:a16="http://schemas.microsoft.com/office/drawing/2014/main" id="{2EE3B1EA-AE2F-4D1C-87E3-510F21322CBA}"/>
              </a:ext>
            </a:extLst>
          </p:cNvPr>
          <p:cNvCxnSpPr>
            <a:cxnSpLocks/>
          </p:cNvCxnSpPr>
          <p:nvPr/>
        </p:nvCxnSpPr>
        <p:spPr bwMode="auto">
          <a:xfrm>
            <a:off x="792480" y="1758068"/>
            <a:ext cx="10800000"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2" name="CasellaDiTesto 11">
            <a:extLst>
              <a:ext uri="{FF2B5EF4-FFF2-40B4-BE49-F238E27FC236}">
                <a16:creationId xmlns:a16="http://schemas.microsoft.com/office/drawing/2014/main" id="{B1BB87A2-A015-4C84-97F7-E761EAF269BC}"/>
              </a:ext>
            </a:extLst>
          </p:cNvPr>
          <p:cNvSpPr txBox="1">
            <a:spLocks noChangeArrowheads="1"/>
          </p:cNvSpPr>
          <p:nvPr/>
        </p:nvSpPr>
        <p:spPr bwMode="auto">
          <a:xfrm>
            <a:off x="1114428" y="3897177"/>
            <a:ext cx="10670204" cy="1803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lnSpc>
                <a:spcPct val="114000"/>
              </a:lnSpc>
              <a:spcBef>
                <a:spcPts val="600"/>
              </a:spcBef>
            </a:pPr>
            <a:r>
              <a:rPr lang="it-IT" sz="2800" dirty="0">
                <a:solidFill>
                  <a:srgbClr val="203864"/>
                </a:solidFill>
                <a:latin typeface="Century Gothic" panose="020B0502020202020204" pitchFamily="34" charset="0"/>
                <a:ea typeface="MS PGothic" panose="020B0600070205080204" pitchFamily="34" charset="-128"/>
              </a:rPr>
              <a:t>Osservatorio Congiunturale Confcommercio FVG | </a:t>
            </a:r>
            <a:br>
              <a:rPr lang="it-IT" sz="2800" dirty="0">
                <a:solidFill>
                  <a:srgbClr val="203864"/>
                </a:solidFill>
                <a:latin typeface="Century Gothic" panose="020B0502020202020204" pitchFamily="34" charset="0"/>
                <a:ea typeface="MS PGothic" panose="020B0600070205080204" pitchFamily="34" charset="-128"/>
              </a:rPr>
            </a:br>
            <a:r>
              <a:rPr lang="it-IT" sz="2800" dirty="0">
                <a:latin typeface="Century Gothic" panose="020B0502020202020204" pitchFamily="34" charset="0"/>
                <a:ea typeface="MS PGothic" panose="020B0600070205080204" pitchFamily="34" charset="-128"/>
              </a:rPr>
              <a:t>Ottobre 2023</a:t>
            </a:r>
          </a:p>
          <a:p>
            <a:pPr eaLnBrk="1" hangingPunct="1">
              <a:lnSpc>
                <a:spcPct val="114000"/>
              </a:lnSpc>
              <a:spcBef>
                <a:spcPts val="600"/>
              </a:spcBef>
            </a:pPr>
            <a:r>
              <a:rPr lang="it-IT" sz="2000" b="0" dirty="0">
                <a:latin typeface="Century Gothic" panose="020B0502020202020204" pitchFamily="34" charset="0"/>
              </a:rPr>
              <a:t>Rapporto di ricerca</a:t>
            </a:r>
          </a:p>
          <a:p>
            <a:pPr eaLnBrk="1" hangingPunct="1">
              <a:lnSpc>
                <a:spcPct val="114000"/>
              </a:lnSpc>
              <a:spcBef>
                <a:spcPts val="600"/>
              </a:spcBef>
            </a:pPr>
            <a:r>
              <a:rPr lang="it-IT" sz="1400" b="0" dirty="0">
                <a:latin typeface="Century Gothic" panose="020B0502020202020204" pitchFamily="34" charset="0"/>
              </a:rPr>
              <a:t>Udine, 16 ottobre 2023 (22185fv/</a:t>
            </a:r>
            <a:r>
              <a:rPr lang="it-IT" sz="1400" dirty="0">
                <a:latin typeface="Century Gothic" panose="020B0502020202020204" pitchFamily="34" charset="0"/>
              </a:rPr>
              <a:t>02</a:t>
            </a:r>
            <a:r>
              <a:rPr lang="it-IT" sz="1400" b="0" dirty="0">
                <a:latin typeface="Century Gothic" panose="020B0502020202020204" pitchFamily="34" charset="0"/>
              </a:rPr>
              <a:t>)</a:t>
            </a:r>
          </a:p>
        </p:txBody>
      </p:sp>
      <p:pic>
        <p:nvPicPr>
          <p:cNvPr id="13" name="Immagine 6" descr="format2">
            <a:extLst>
              <a:ext uri="{FF2B5EF4-FFF2-40B4-BE49-F238E27FC236}">
                <a16:creationId xmlns:a16="http://schemas.microsoft.com/office/drawing/2014/main" id="{A8045ED5-020A-44D1-B088-B51E2C80E5CD}"/>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47057" y="832892"/>
            <a:ext cx="1802348" cy="859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457A2EB-ADB5-FF16-DB82-7F987981B3DD}"/>
              </a:ext>
            </a:extLst>
          </p:cNvPr>
          <p:cNvPicPr>
            <a:picLocks noChangeAspect="1"/>
          </p:cNvPicPr>
          <p:nvPr/>
        </p:nvPicPr>
        <p:blipFill>
          <a:blip r:embed="rId2"/>
          <a:stretch>
            <a:fillRect/>
          </a:stretch>
        </p:blipFill>
        <p:spPr>
          <a:xfrm>
            <a:off x="434751" y="2126451"/>
            <a:ext cx="5838230" cy="3114584"/>
          </a:xfrm>
          <a:prstGeom prst="rect">
            <a:avLst/>
          </a:prstGeom>
        </p:spPr>
      </p:pic>
      <p:pic>
        <p:nvPicPr>
          <p:cNvPr id="42" name="Elemento grafico 41" descr="Freccia linea: curva antioraria">
            <a:extLst>
              <a:ext uri="{FF2B5EF4-FFF2-40B4-BE49-F238E27FC236}">
                <a16:creationId xmlns:a16="http://schemas.microsoft.com/office/drawing/2014/main" id="{022A0E90-532A-4A32-978C-686ADF3037F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59" y="248643"/>
            <a:ext cx="11856639"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Prezzi fornitori </a:t>
            </a:r>
            <a:r>
              <a:rPr lang="it-IT" sz="2400" dirty="0">
                <a:solidFill>
                  <a:srgbClr val="203864"/>
                </a:solidFill>
                <a:latin typeface="Century Gothic" panose="020B0502020202020204" pitchFamily="34" charset="0"/>
                <a:ea typeface="+mj-ea"/>
                <a:cs typeface="Arial"/>
              </a:rPr>
              <a:t>| </a:t>
            </a:r>
            <a:r>
              <a:rPr lang="it-IT" sz="2400" dirty="0">
                <a:latin typeface="Century Gothic" panose="020B0502020202020204" pitchFamily="34" charset="0"/>
                <a:ea typeface="+mj-ea"/>
                <a:cs typeface="Arial"/>
              </a:rPr>
              <a:t>Resta preoccupante la situazione dei prezzi praticati dai fornitori alle imprese del terziario del FVG. </a:t>
            </a:r>
            <a:r>
              <a:rPr lang="it-IT" sz="2400" dirty="0" err="1">
                <a:latin typeface="Century Gothic" panose="020B0502020202020204" pitchFamily="34" charset="0"/>
                <a:ea typeface="+mj-ea"/>
                <a:cs typeface="Arial"/>
              </a:rPr>
              <a:t>L’</a:t>
            </a:r>
            <a:r>
              <a:rPr lang="it-IT" sz="2400" i="1" dirty="0" err="1">
                <a:latin typeface="Century Gothic" panose="020B0502020202020204" pitchFamily="34" charset="0"/>
                <a:ea typeface="+mj-ea"/>
                <a:cs typeface="Arial"/>
              </a:rPr>
              <a:t>outlook</a:t>
            </a:r>
            <a:r>
              <a:rPr lang="it-IT" sz="2400" i="1" dirty="0">
                <a:latin typeface="Century Gothic" panose="020B0502020202020204" pitchFamily="34" charset="0"/>
                <a:ea typeface="+mj-ea"/>
                <a:cs typeface="Arial"/>
              </a:rPr>
              <a:t> </a:t>
            </a:r>
            <a:r>
              <a:rPr lang="it-IT" sz="2400" dirty="0">
                <a:latin typeface="Century Gothic" panose="020B0502020202020204" pitchFamily="34" charset="0"/>
                <a:ea typeface="+mj-ea"/>
                <a:cs typeface="Arial"/>
              </a:rPr>
              <a:t>per la fine dell’anno lascia preludere un ulteriore peggioramento</a:t>
            </a:r>
            <a:r>
              <a:rPr lang="it-IT" sz="2400" i="1" dirty="0">
                <a:latin typeface="Century Gothic" panose="020B0502020202020204" pitchFamily="34" charset="0"/>
                <a:ea typeface="+mj-ea"/>
                <a:cs typeface="Arial"/>
              </a:rPr>
              <a:t>.</a:t>
            </a:r>
            <a:endParaRPr lang="it-IT" sz="2400" b="0" strike="sngStrike" dirty="0">
              <a:latin typeface="Century Gothic" panose="020B0502020202020204" pitchFamily="34" charset="0"/>
              <a:ea typeface="+mj-ea"/>
              <a:cs typeface="Arial"/>
            </a:endParaRPr>
          </a:p>
        </p:txBody>
      </p:sp>
      <p:sp>
        <p:nvSpPr>
          <p:cNvPr id="36" name="Text Box 49">
            <a:extLst>
              <a:ext uri="{FF2B5EF4-FFF2-40B4-BE49-F238E27FC236}">
                <a16:creationId xmlns:a16="http://schemas.microsoft.com/office/drawing/2014/main" id="{90054B85-8D87-4624-8856-9BF1EAF54356}"/>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1.536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
        <p:nvSpPr>
          <p:cNvPr id="40" name="CasellaDiTesto 9">
            <a:extLst>
              <a:ext uri="{FF2B5EF4-FFF2-40B4-BE49-F238E27FC236}">
                <a16:creationId xmlns:a16="http://schemas.microsoft.com/office/drawing/2014/main" id="{D32F7FBF-582A-4FC3-9218-D477F28D3DA7}"/>
              </a:ext>
            </a:extLst>
          </p:cNvPr>
          <p:cNvSpPr txBox="1">
            <a:spLocks noChangeArrowheads="1"/>
          </p:cNvSpPr>
          <p:nvPr/>
        </p:nvSpPr>
        <p:spPr bwMode="auto">
          <a:xfrm>
            <a:off x="864073" y="3114319"/>
            <a:ext cx="1919755"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dirty="0">
                <a:solidFill>
                  <a:srgbClr val="203864"/>
                </a:solidFill>
                <a:latin typeface="Century Gothic" panose="020B0502020202020204" pitchFamily="34" charset="0"/>
              </a:rPr>
              <a:t>Terziario FVG</a:t>
            </a:r>
          </a:p>
        </p:txBody>
      </p:sp>
      <p:sp>
        <p:nvSpPr>
          <p:cNvPr id="52" name="CasellaDiTesto 9">
            <a:extLst>
              <a:ext uri="{FF2B5EF4-FFF2-40B4-BE49-F238E27FC236}">
                <a16:creationId xmlns:a16="http://schemas.microsoft.com/office/drawing/2014/main" id="{7C8E70E5-405E-457B-AB71-25E91D045C03}"/>
              </a:ext>
            </a:extLst>
          </p:cNvPr>
          <p:cNvSpPr txBox="1">
            <a:spLocks noChangeArrowheads="1"/>
          </p:cNvSpPr>
          <p:nvPr/>
        </p:nvSpPr>
        <p:spPr bwMode="auto">
          <a:xfrm>
            <a:off x="1338831" y="4099010"/>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dirty="0">
                <a:solidFill>
                  <a:srgbClr val="ED7D31"/>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7C07CA19-5C60-47E6-9821-AFEA45A7A298}"/>
              </a:ext>
            </a:extLst>
          </p:cNvPr>
          <p:cNvGraphicFramePr>
            <a:graphicFrameLocks noGrp="1"/>
          </p:cNvGraphicFramePr>
          <p:nvPr>
            <p:extLst>
              <p:ext uri="{D42A27DB-BD31-4B8C-83A1-F6EECF244321}">
                <p14:modId xmlns:p14="http://schemas.microsoft.com/office/powerpoint/2010/main" val="3116220347"/>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MIGLIORE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1"/>
                    </a:solidFill>
                  </a:tcPr>
                </a:tc>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40955734"/>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14%</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85%</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8</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0%</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11%</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89%</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6</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IV</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23%</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76%</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13</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2023 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29%</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71%</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15</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2023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37%</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61%</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20</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300" b="1" i="0" u="none" strike="noStrike" dirty="0">
                          <a:solidFill>
                            <a:schemeClr val="tx1"/>
                          </a:solidFill>
                          <a:effectLst/>
                          <a:latin typeface="Century Gothic" panose="020B0502020202020204" pitchFamily="34" charset="0"/>
                        </a:rPr>
                        <a:t>2023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30%</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69%</a:t>
                      </a:r>
                    </a:p>
                  </a:txBody>
                  <a:tcPr marL="6350" marR="6350" marT="6350" marB="0" anchor="ctr"/>
                </a:tc>
                <a:tc>
                  <a:txBody>
                    <a:bodyPr/>
                    <a:lstStyle/>
                    <a:p>
                      <a:pPr algn="ctr" fontAlgn="ctr"/>
                      <a:r>
                        <a:rPr lang="it-IT" sz="1300" b="1" i="0" u="none" strike="noStrike" dirty="0">
                          <a:solidFill>
                            <a:srgbClr val="1F497D"/>
                          </a:solidFill>
                          <a:effectLst/>
                          <a:latin typeface="Century Gothic" panose="020B0502020202020204" pitchFamily="34" charset="0"/>
                        </a:rPr>
                        <a:t>16</a:t>
                      </a:r>
                    </a:p>
                  </a:txBody>
                  <a:tcPr marL="6350" marR="6350" marT="6350" marB="0" anchor="ctr"/>
                </a:tc>
                <a:extLst>
                  <a:ext uri="{0D108BD9-81ED-4DB2-BD59-A6C34878D82A}">
                    <a16:rowId xmlns:a16="http://schemas.microsoft.com/office/drawing/2014/main" val="1704451205"/>
                  </a:ext>
                </a:extLst>
              </a:tr>
              <a:tr h="3572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300" b="1" i="0" u="none" strike="noStrike" dirty="0">
                          <a:solidFill>
                            <a:srgbClr val="C00000"/>
                          </a:solidFill>
                          <a:effectLst/>
                          <a:latin typeface="Century Gothic" panose="020B0502020202020204" pitchFamily="34" charset="0"/>
                        </a:rPr>
                        <a:t>2023 IV</a:t>
                      </a:r>
                    </a:p>
                  </a:txBody>
                  <a:tcPr marL="7200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300" b="1" i="0" u="none" strike="noStrike" dirty="0">
                          <a:solidFill>
                            <a:srgbClr val="C00000"/>
                          </a:solidFill>
                          <a:effectLst/>
                          <a:latin typeface="Century Gothic" panose="020B0502020202020204" pitchFamily="34" charset="0"/>
                        </a:rPr>
                        <a:t>11</a:t>
                      </a:r>
                    </a:p>
                  </a:txBody>
                  <a:tcPr marL="6350" marR="6350" marT="6350" marB="0" anchor="ctr"/>
                </a:tc>
                <a:extLst>
                  <a:ext uri="{0D108BD9-81ED-4DB2-BD59-A6C34878D82A}">
                    <a16:rowId xmlns:a16="http://schemas.microsoft.com/office/drawing/2014/main" val="1606154245"/>
                  </a:ext>
                </a:extLst>
              </a:tr>
            </a:tbl>
          </a:graphicData>
        </a:graphic>
      </p:graphicFrame>
      <p:cxnSp>
        <p:nvCxnSpPr>
          <p:cNvPr id="62" name="Connettore 2 61">
            <a:extLst>
              <a:ext uri="{FF2B5EF4-FFF2-40B4-BE49-F238E27FC236}">
                <a16:creationId xmlns:a16="http://schemas.microsoft.com/office/drawing/2014/main" id="{A0F9082D-8EA4-45C9-AFB8-09587F282F1B}"/>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28544AF5-65C5-4362-9B21-81DAC3D305A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3EB10599-1899-4FDD-B241-43C5A8AD8158}"/>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8C9CBCBE-EF9F-49DB-9DE1-5D2413AF8A47}"/>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F334C330-D019-40FA-B821-F02D15B7B5B9}"/>
              </a:ext>
            </a:extLst>
          </p:cNvPr>
          <p:cNvGraphicFramePr>
            <a:graphicFrameLocks noGrp="1"/>
          </p:cNvGraphicFramePr>
          <p:nvPr>
            <p:extLst>
              <p:ext uri="{D42A27DB-BD31-4B8C-83A1-F6EECF244321}">
                <p14:modId xmlns:p14="http://schemas.microsoft.com/office/powerpoint/2010/main" val="4073997259"/>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85763493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9</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300" b="1" i="0" u="none" strike="noStrike">
                          <a:solidFill>
                            <a:srgbClr val="ED7D31"/>
                          </a:solidFill>
                          <a:effectLst/>
                          <a:latin typeface="Century Gothic" panose="020B0502020202020204" pitchFamily="34" charset="0"/>
                        </a:rPr>
                        <a:t>14</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300" b="1" i="0" u="none" strike="noStrike">
                          <a:solidFill>
                            <a:srgbClr val="ED7D31"/>
                          </a:solidFill>
                          <a:effectLst/>
                          <a:latin typeface="Century Gothic" panose="020B0502020202020204" pitchFamily="34" charset="0"/>
                        </a:rPr>
                        <a:t>18</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300" b="1" i="0" u="none" strike="noStrike">
                          <a:solidFill>
                            <a:srgbClr val="ED7D31"/>
                          </a:solidFill>
                          <a:effectLst/>
                          <a:latin typeface="Century Gothic" panose="020B0502020202020204" pitchFamily="34" charset="0"/>
                        </a:rPr>
                        <a:t>18</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300" b="1" i="0" u="none" strike="noStrike">
                          <a:solidFill>
                            <a:srgbClr val="ED7D31"/>
                          </a:solidFill>
                          <a:effectLst/>
                          <a:latin typeface="Century Gothic" panose="020B0502020202020204" pitchFamily="34" charset="0"/>
                        </a:rPr>
                        <a:t>20</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18</a:t>
                      </a:r>
                    </a:p>
                  </a:txBody>
                  <a:tcPr marL="6350" marR="6350" marT="6350" marB="0" anchor="ctr"/>
                </a:tc>
                <a:extLst>
                  <a:ext uri="{0D108BD9-81ED-4DB2-BD59-A6C34878D82A}">
                    <a16:rowId xmlns:a16="http://schemas.microsoft.com/office/drawing/2014/main" val="1328386160"/>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20</a:t>
                      </a:r>
                    </a:p>
                  </a:txBody>
                  <a:tcPr marL="6350" marR="6350" marT="6350" marB="0" anchor="ctr"/>
                </a:tc>
                <a:extLst>
                  <a:ext uri="{0D108BD9-81ED-4DB2-BD59-A6C34878D82A}">
                    <a16:rowId xmlns:a16="http://schemas.microsoft.com/office/drawing/2014/main" val="2644131521"/>
                  </a:ext>
                </a:extLst>
              </a:tr>
            </a:tbl>
          </a:graphicData>
        </a:graphic>
      </p:graphicFrame>
      <p:sp>
        <p:nvSpPr>
          <p:cNvPr id="27" name="Ovale 26">
            <a:extLst>
              <a:ext uri="{FF2B5EF4-FFF2-40B4-BE49-F238E27FC236}">
                <a16:creationId xmlns:a16="http://schemas.microsoft.com/office/drawing/2014/main" id="{D1C5E81A-D65A-4ABA-9695-EFD0E7B2F02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Titolo 1">
            <a:extLst>
              <a:ext uri="{FF2B5EF4-FFF2-40B4-BE49-F238E27FC236}">
                <a16:creationId xmlns:a16="http://schemas.microsoft.com/office/drawing/2014/main" id="{DEB0C60A-FC12-4809-AC71-A797EB1AE0DA}"/>
              </a:ext>
            </a:extLst>
          </p:cNvPr>
          <p:cNvSpPr txBox="1">
            <a:spLocks/>
          </p:cNvSpPr>
          <p:nvPr/>
        </p:nvSpPr>
        <p:spPr>
          <a:xfrm>
            <a:off x="423287" y="1815998"/>
            <a:ext cx="5962833" cy="532550"/>
          </a:xfrm>
          <a:prstGeom prst="rect">
            <a:avLst/>
          </a:prstGeom>
          <a:solidFill>
            <a:schemeClr val="tx1"/>
          </a:solidFill>
          <a:ln>
            <a:noFill/>
          </a:ln>
        </p:spPr>
        <p:txBody>
          <a:bodyPr wrap="square" lIns="67500" tIns="35100" rIns="67500" bIns="35100">
            <a:spAutoFit/>
          </a:bodyPr>
          <a:lstStyle/>
          <a:p>
            <a:pPr>
              <a:defRPr/>
            </a:pPr>
            <a:r>
              <a:rPr lang="it-IT" sz="1600" dirty="0">
                <a:solidFill>
                  <a:schemeClr val="bg1"/>
                </a:solidFill>
                <a:latin typeface="Century Gothic" panose="020B0502020202020204" pitchFamily="34" charset="0"/>
                <a:ea typeface="+mj-ea"/>
                <a:cs typeface="Arial"/>
              </a:rPr>
              <a:t>PREZZI FORNITORI (</a:t>
            </a:r>
            <a:r>
              <a:rPr lang="it-IT" sz="1600" u="sng" dirty="0">
                <a:solidFill>
                  <a:schemeClr val="bg1"/>
                </a:solidFill>
                <a:latin typeface="Century Gothic" panose="020B0502020202020204" pitchFamily="34" charset="0"/>
                <a:ea typeface="+mj-ea"/>
                <a:cs typeface="Arial"/>
              </a:rPr>
              <a:t>FVG vs ITALIA</a:t>
            </a:r>
            <a:r>
              <a:rPr lang="it-IT" sz="1600" dirty="0">
                <a:solidFill>
                  <a:schemeClr val="bg1"/>
                </a:solidFill>
                <a:latin typeface="Century Gothic" panose="020B0502020202020204" pitchFamily="34" charset="0"/>
                <a:ea typeface="+mj-ea"/>
                <a:cs typeface="Arial"/>
              </a:rPr>
              <a:t>)</a:t>
            </a:r>
            <a:endParaRPr lang="it-IT" sz="1600" i="1" dirty="0">
              <a:solidFill>
                <a:schemeClr val="bg1"/>
              </a:solidFill>
              <a:latin typeface="Century Gothic" panose="020B0502020202020204" pitchFamily="34" charset="0"/>
              <a:ea typeface="+mj-ea"/>
              <a:cs typeface="Arial"/>
            </a:endParaRPr>
          </a:p>
          <a:p>
            <a:pPr>
              <a:defRPr/>
            </a:pPr>
            <a:r>
              <a:rPr lang="it-IT" sz="1400" b="0" i="1" dirty="0">
                <a:solidFill>
                  <a:schemeClr val="bg1"/>
                </a:solidFill>
                <a:latin typeface="Century Gothic" panose="020B0502020202020204" pitchFamily="34" charset="0"/>
                <a:ea typeface="+mj-ea"/>
                <a:cs typeface="Arial"/>
              </a:rPr>
              <a:t>Indicatori congiunturali: % MIGLIORAMENTO + ½ INVARIANZA</a:t>
            </a:r>
          </a:p>
        </p:txBody>
      </p:sp>
      <p:cxnSp>
        <p:nvCxnSpPr>
          <p:cNvPr id="39" name="Connettore diritto 38">
            <a:extLst>
              <a:ext uri="{FF2B5EF4-FFF2-40B4-BE49-F238E27FC236}">
                <a16:creationId xmlns:a16="http://schemas.microsoft.com/office/drawing/2014/main" id="{67E893BE-1CB3-4731-B8C1-5B8954FBB570}"/>
              </a:ext>
            </a:extLst>
          </p:cNvPr>
          <p:cNvCxnSpPr>
            <a:cxnSpLocks/>
          </p:cNvCxnSpPr>
          <p:nvPr/>
        </p:nvCxnSpPr>
        <p:spPr bwMode="auto">
          <a:xfrm>
            <a:off x="7248128" y="1835048"/>
            <a:ext cx="0" cy="4208951"/>
          </a:xfrm>
          <a:prstGeom prst="line">
            <a:avLst/>
          </a:prstGeom>
          <a:noFill/>
          <a:ln w="38100" cap="flat" cmpd="sng" algn="ctr">
            <a:solidFill>
              <a:schemeClr val="tx1"/>
            </a:solidFill>
            <a:prstDash val="solid"/>
            <a:round/>
            <a:headEnd type="none" w="med" len="med"/>
            <a:tailEnd type="none" w="med" len="med"/>
          </a:ln>
          <a:effectLst/>
        </p:spPr>
      </p:cxnSp>
      <p:sp>
        <p:nvSpPr>
          <p:cNvPr id="43" name="CasellaDiTesto 9">
            <a:extLst>
              <a:ext uri="{FF2B5EF4-FFF2-40B4-BE49-F238E27FC236}">
                <a16:creationId xmlns:a16="http://schemas.microsoft.com/office/drawing/2014/main" id="{C49AF79F-9E1D-4379-A9B1-2A0E52630101}"/>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altLang="ja-JP" sz="1300" i="1">
                <a:latin typeface="Century Gothic" panose="020B0502020202020204" pitchFamily="34" charset="0"/>
              </a:rPr>
              <a:t>I prezzi praticati alla Sua impresa dai Suoi fornitori, negli ultimi tre mesi, rispetto al trimestre precedente, sono…?</a:t>
            </a:r>
            <a:endParaRPr lang="it-IT" altLang="it-IT" sz="1300" i="1">
              <a:solidFill>
                <a:schemeClr val="accent2"/>
              </a:solidFill>
              <a:latin typeface="Century Gothic" panose="020B0502020202020204" pitchFamily="34" charset="0"/>
            </a:endParaRPr>
          </a:p>
        </p:txBody>
      </p:sp>
      <p:cxnSp>
        <p:nvCxnSpPr>
          <p:cNvPr id="3" name="Connettore diritto 2">
            <a:extLst>
              <a:ext uri="{FF2B5EF4-FFF2-40B4-BE49-F238E27FC236}">
                <a16:creationId xmlns:a16="http://schemas.microsoft.com/office/drawing/2014/main" id="{65AA6EA4-A66B-A4D6-2015-6CCD0F3DF778}"/>
              </a:ext>
            </a:extLst>
          </p:cNvPr>
          <p:cNvCxnSpPr/>
          <p:nvPr/>
        </p:nvCxnSpPr>
        <p:spPr bwMode="auto">
          <a:xfrm>
            <a:off x="4389888" y="2508881"/>
            <a:ext cx="0" cy="2340000"/>
          </a:xfrm>
          <a:prstGeom prst="line">
            <a:avLst/>
          </a:prstGeom>
          <a:noFill/>
          <a:ln w="12700" cap="flat" cmpd="sng" algn="ctr">
            <a:solidFill>
              <a:schemeClr val="tx1"/>
            </a:solidFill>
            <a:prstDash val="solid"/>
            <a:round/>
            <a:headEnd type="none" w="med" len="med"/>
            <a:tailEnd type="none" w="med" len="med"/>
          </a:ln>
          <a:effectLst/>
        </p:spPr>
      </p:cxnSp>
      <p:sp>
        <p:nvSpPr>
          <p:cNvPr id="4" name="Rettangolo 3">
            <a:extLst>
              <a:ext uri="{FF2B5EF4-FFF2-40B4-BE49-F238E27FC236}">
                <a16:creationId xmlns:a16="http://schemas.microsoft.com/office/drawing/2014/main" id="{806F44C5-67F5-0025-8F14-58C4A049F7E3}"/>
              </a:ext>
            </a:extLst>
          </p:cNvPr>
          <p:cNvSpPr/>
          <p:nvPr/>
        </p:nvSpPr>
        <p:spPr>
          <a:xfrm>
            <a:off x="3348927" y="2478476"/>
            <a:ext cx="1044697" cy="246221"/>
          </a:xfrm>
          <a:prstGeom prst="rect">
            <a:avLst/>
          </a:prstGeom>
        </p:spPr>
        <p:txBody>
          <a:bodyPr wrap="square">
            <a:spAutoFit/>
          </a:bodyPr>
          <a:lstStyle/>
          <a:p>
            <a:pPr algn="r"/>
            <a:r>
              <a:rPr lang="it-IT" sz="1000" i="1" dirty="0" err="1">
                <a:latin typeface="Century Gothic" panose="020B0502020202020204" pitchFamily="34" charset="0"/>
              </a:rPr>
              <a:t>Pre</a:t>
            </a:r>
            <a:r>
              <a:rPr lang="it-IT" sz="1000" i="1" dirty="0">
                <a:latin typeface="Century Gothic" panose="020B0502020202020204" pitchFamily="34" charset="0"/>
              </a:rPr>
              <a:t> lockdown</a:t>
            </a:r>
            <a:endParaRPr lang="it-IT" sz="700" i="1" dirty="0">
              <a:latin typeface="Century Gothic" panose="020B0502020202020204" pitchFamily="34" charset="0"/>
            </a:endParaRPr>
          </a:p>
        </p:txBody>
      </p:sp>
    </p:spTree>
    <p:extLst>
      <p:ext uri="{BB962C8B-B14F-4D97-AF65-F5344CB8AC3E}">
        <p14:creationId xmlns:p14="http://schemas.microsoft.com/office/powerpoint/2010/main" val="245305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FC1F643-AE8B-9F09-B66A-D21AE1BF90BF}"/>
              </a:ext>
            </a:extLst>
          </p:cNvPr>
          <p:cNvPicPr>
            <a:picLocks noChangeAspect="1"/>
          </p:cNvPicPr>
          <p:nvPr/>
        </p:nvPicPr>
        <p:blipFill>
          <a:blip r:embed="rId2"/>
          <a:stretch>
            <a:fillRect/>
          </a:stretch>
        </p:blipFill>
        <p:spPr>
          <a:xfrm>
            <a:off x="435968" y="2125574"/>
            <a:ext cx="5838230" cy="3112739"/>
          </a:xfrm>
          <a:prstGeom prst="rect">
            <a:avLst/>
          </a:prstGeom>
        </p:spPr>
      </p:pic>
      <p:sp>
        <p:nvSpPr>
          <p:cNvPr id="40" name="CasellaDiTesto 9">
            <a:extLst>
              <a:ext uri="{FF2B5EF4-FFF2-40B4-BE49-F238E27FC236}">
                <a16:creationId xmlns:a16="http://schemas.microsoft.com/office/drawing/2014/main" id="{7ABABEF6-EF0C-47A2-A23C-0C585408ABF1}"/>
              </a:ext>
            </a:extLst>
          </p:cNvPr>
          <p:cNvSpPr txBox="1">
            <a:spLocks noChangeArrowheads="1"/>
          </p:cNvSpPr>
          <p:nvPr/>
        </p:nvSpPr>
        <p:spPr bwMode="auto">
          <a:xfrm>
            <a:off x="1413639" y="2924139"/>
            <a:ext cx="1919755"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1" name="CasellaDiTesto 9">
            <a:extLst>
              <a:ext uri="{FF2B5EF4-FFF2-40B4-BE49-F238E27FC236}">
                <a16:creationId xmlns:a16="http://schemas.microsoft.com/office/drawing/2014/main" id="{69F60A1A-721B-44A2-83C9-00B57C2D06E5}"/>
              </a:ext>
            </a:extLst>
          </p:cNvPr>
          <p:cNvSpPr txBox="1">
            <a:spLocks noChangeArrowheads="1"/>
          </p:cNvSpPr>
          <p:nvPr/>
        </p:nvSpPr>
        <p:spPr bwMode="auto">
          <a:xfrm>
            <a:off x="1544154" y="4149080"/>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ED7D31"/>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01BE6B95-7253-49A7-B547-C9B32E476C2B}"/>
              </a:ext>
            </a:extLst>
          </p:cNvPr>
          <p:cNvGraphicFramePr>
            <a:graphicFrameLocks noGrp="1"/>
          </p:cNvGraphicFramePr>
          <p:nvPr>
            <p:extLst>
              <p:ext uri="{D42A27DB-BD31-4B8C-83A1-F6EECF244321}">
                <p14:modId xmlns:p14="http://schemas.microsoft.com/office/powerpoint/2010/main" val="4031131553"/>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MIGLIORE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UGUALE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1"/>
                    </a:solidFill>
                  </a:tcPr>
                </a:tc>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40955734"/>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8%</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74%</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18%</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73%</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25%</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39</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IV</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6%</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70%</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24%</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41</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300" b="1" i="0" u="none" strike="noStrike">
                          <a:solidFill>
                            <a:srgbClr val="000000"/>
                          </a:solidFill>
                          <a:effectLst/>
                          <a:latin typeface="Century Gothic" panose="020B0502020202020204" pitchFamily="34" charset="0"/>
                        </a:rPr>
                        <a:t>2023 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8%</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73%</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20%</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2023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9%</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69%</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22%</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300" b="1" i="0" u="none" strike="noStrike" dirty="0">
                          <a:solidFill>
                            <a:schemeClr val="tx1"/>
                          </a:solidFill>
                          <a:effectLst/>
                          <a:latin typeface="Century Gothic" panose="020B0502020202020204" pitchFamily="34" charset="0"/>
                        </a:rPr>
                        <a:t>2023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8%</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71%</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21%</a:t>
                      </a:r>
                    </a:p>
                  </a:txBody>
                  <a:tcPr marL="6350" marR="6350" marT="6350" marB="0" anchor="ctr"/>
                </a:tc>
                <a:tc>
                  <a:txBody>
                    <a:bodyPr/>
                    <a:lstStyle/>
                    <a:p>
                      <a:pPr algn="ctr" fontAlgn="ctr"/>
                      <a:r>
                        <a:rPr lang="it-IT" sz="1300" b="1" i="0" u="none" strike="noStrike" dirty="0">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1704451205"/>
                  </a:ext>
                </a:extLst>
              </a:tr>
              <a:tr h="3572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300" b="1" i="0" u="none" strike="noStrike" dirty="0">
                          <a:solidFill>
                            <a:srgbClr val="C00000"/>
                          </a:solidFill>
                          <a:effectLst/>
                          <a:latin typeface="Century Gothic" panose="020B0502020202020204" pitchFamily="34" charset="0"/>
                        </a:rPr>
                        <a:t>2023 IV</a:t>
                      </a:r>
                    </a:p>
                  </a:txBody>
                  <a:tcPr marL="7200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300" b="1" i="0" u="none" strike="noStrike" dirty="0">
                          <a:solidFill>
                            <a:srgbClr val="C00000"/>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2498234864"/>
                  </a:ext>
                </a:extLst>
              </a:tr>
            </a:tbl>
          </a:graphicData>
        </a:graphic>
      </p:graphicFrame>
      <p:cxnSp>
        <p:nvCxnSpPr>
          <p:cNvPr id="62" name="Connettore 2 61">
            <a:extLst>
              <a:ext uri="{FF2B5EF4-FFF2-40B4-BE49-F238E27FC236}">
                <a16:creationId xmlns:a16="http://schemas.microsoft.com/office/drawing/2014/main" id="{00957DCE-FF0B-48FE-B5D7-350CBBAB3B74}"/>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998A22A5-9809-4E7C-A577-67E7F647A76F}"/>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0CEC4EEB-6C81-46DD-9913-92B3D968CE8C}"/>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21E57418-8C6E-4050-A9BE-30EF193BAE41}"/>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527F175E-44A8-4A93-B387-BD911D605C5F}"/>
              </a:ext>
            </a:extLst>
          </p:cNvPr>
          <p:cNvGraphicFramePr>
            <a:graphicFrameLocks noGrp="1"/>
          </p:cNvGraphicFramePr>
          <p:nvPr>
            <p:extLst>
              <p:ext uri="{D42A27DB-BD31-4B8C-83A1-F6EECF244321}">
                <p14:modId xmlns:p14="http://schemas.microsoft.com/office/powerpoint/2010/main" val="1342941214"/>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85763493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300" b="1" i="0" u="none" strike="noStrike">
                          <a:solidFill>
                            <a:srgbClr val="ED7D31"/>
                          </a:solidFill>
                          <a:effectLst/>
                          <a:latin typeface="Century Gothic" panose="020B0502020202020204" pitchFamily="34" charset="0"/>
                        </a:rPr>
                        <a:t>40</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300" b="1" i="0" u="none" strike="noStrike">
                          <a:solidFill>
                            <a:srgbClr val="ED7D31"/>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42</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42</a:t>
                      </a:r>
                    </a:p>
                  </a:txBody>
                  <a:tcPr marL="6350" marR="6350" marT="6350" marB="0" anchor="ctr"/>
                </a:tc>
                <a:extLst>
                  <a:ext uri="{0D108BD9-81ED-4DB2-BD59-A6C34878D82A}">
                    <a16:rowId xmlns:a16="http://schemas.microsoft.com/office/drawing/2014/main" val="1328386160"/>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40</a:t>
                      </a:r>
                    </a:p>
                  </a:txBody>
                  <a:tcPr marL="6350" marR="6350" marT="6350" marB="0" anchor="ctr"/>
                </a:tc>
                <a:extLst>
                  <a:ext uri="{0D108BD9-81ED-4DB2-BD59-A6C34878D82A}">
                    <a16:rowId xmlns:a16="http://schemas.microsoft.com/office/drawing/2014/main" val="2765013507"/>
                  </a:ext>
                </a:extLst>
              </a:tr>
            </a:tbl>
          </a:graphicData>
        </a:graphic>
      </p:graphicFrame>
      <p:sp>
        <p:nvSpPr>
          <p:cNvPr id="26" name="Titolo 1">
            <a:extLst>
              <a:ext uri="{FF2B5EF4-FFF2-40B4-BE49-F238E27FC236}">
                <a16:creationId xmlns:a16="http://schemas.microsoft.com/office/drawing/2014/main" id="{5FD3C7F6-1470-4775-9BA2-8E798B2A44E3}"/>
              </a:ext>
            </a:extLst>
          </p:cNvPr>
          <p:cNvSpPr txBox="1">
            <a:spLocks/>
          </p:cNvSpPr>
          <p:nvPr/>
        </p:nvSpPr>
        <p:spPr>
          <a:xfrm>
            <a:off x="423287" y="1815998"/>
            <a:ext cx="6000228" cy="532550"/>
          </a:xfrm>
          <a:prstGeom prst="rect">
            <a:avLst/>
          </a:prstGeom>
          <a:solidFill>
            <a:schemeClr val="tx1"/>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FABBISOGNO FINANZIARIO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29" name="Ovale 28">
            <a:extLst>
              <a:ext uri="{FF2B5EF4-FFF2-40B4-BE49-F238E27FC236}">
                <a16:creationId xmlns:a16="http://schemas.microsoft.com/office/drawing/2014/main" id="{E11817B6-93E8-4871-BB84-72707659F11B}"/>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Text Box 49">
            <a:extLst>
              <a:ext uri="{FF2B5EF4-FFF2-40B4-BE49-F238E27FC236}">
                <a16:creationId xmlns:a16="http://schemas.microsoft.com/office/drawing/2014/main" id="{51A46232-ED68-4F7B-9F48-D3E305D9188A}"/>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1.536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cxnSp>
        <p:nvCxnSpPr>
          <p:cNvPr id="28" name="Connettore diritto 27">
            <a:extLst>
              <a:ext uri="{FF2B5EF4-FFF2-40B4-BE49-F238E27FC236}">
                <a16:creationId xmlns:a16="http://schemas.microsoft.com/office/drawing/2014/main" id="{B013EFE9-3EC1-4B63-9213-51B38CAC853D}"/>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9" name="Elemento grafico 38" descr="Freccia linea: curva antioraria">
            <a:extLst>
              <a:ext uri="{FF2B5EF4-FFF2-40B4-BE49-F238E27FC236}">
                <a16:creationId xmlns:a16="http://schemas.microsoft.com/office/drawing/2014/main" id="{B7F731FE-40C8-4D05-BE67-B11B4738E41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41" name="CasellaDiTesto 9">
            <a:extLst>
              <a:ext uri="{FF2B5EF4-FFF2-40B4-BE49-F238E27FC236}">
                <a16:creationId xmlns:a16="http://schemas.microsoft.com/office/drawing/2014/main" id="{9ECE39E5-FABE-4F0B-A5D7-6653D0907398}"/>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altLang="ja-JP" sz="1300" i="1">
                <a:latin typeface="Century Gothic" panose="020B0502020202020204" pitchFamily="34" charset="0"/>
              </a:rPr>
              <a:t>La capacità di fare fronte al fabbisogno finanziario della Sua impresa, ovvero la situazione della liquidità, negli ultimi tre mesi, rispetto ai tre mesi precedenti, è migliorata, rimasta invariata, peggiorata?	</a:t>
            </a:r>
            <a:endParaRPr lang="it-IT" altLang="it-IT" sz="1300" i="1">
              <a:solidFill>
                <a:schemeClr val="accent2"/>
              </a:solidFill>
              <a:latin typeface="Century Gothic" panose="020B0502020202020204" pitchFamily="34" charset="0"/>
            </a:endParaRPr>
          </a:p>
        </p:txBody>
      </p:sp>
      <p:sp>
        <p:nvSpPr>
          <p:cNvPr id="24" name="Titolo 1">
            <a:extLst>
              <a:ext uri="{FF2B5EF4-FFF2-40B4-BE49-F238E27FC236}">
                <a16:creationId xmlns:a16="http://schemas.microsoft.com/office/drawing/2014/main" id="{0F0D1125-EC07-4E55-A6A7-369BEF80AF54}"/>
              </a:ext>
            </a:extLst>
          </p:cNvPr>
          <p:cNvSpPr txBox="1">
            <a:spLocks/>
          </p:cNvSpPr>
          <p:nvPr/>
        </p:nvSpPr>
        <p:spPr>
          <a:xfrm>
            <a:off x="335359" y="176454"/>
            <a:ext cx="11856639" cy="1548213"/>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Fabbisogno finanziario </a:t>
            </a:r>
            <a:r>
              <a:rPr lang="it-IT" sz="2400" dirty="0">
                <a:solidFill>
                  <a:srgbClr val="203864"/>
                </a:solidFill>
                <a:latin typeface="Century Gothic" panose="020B0502020202020204" pitchFamily="34" charset="0"/>
                <a:ea typeface="+mj-ea"/>
                <a:cs typeface="Arial"/>
              </a:rPr>
              <a:t>|</a:t>
            </a:r>
            <a:r>
              <a:rPr lang="it-IT" sz="2400" b="0" dirty="0">
                <a:latin typeface="Century Gothic" panose="020B0502020202020204" pitchFamily="34" charset="0"/>
                <a:cs typeface="Arial"/>
              </a:rPr>
              <a:t> </a:t>
            </a:r>
            <a:r>
              <a:rPr lang="it-IT" sz="2400" dirty="0">
                <a:latin typeface="Century Gothic" panose="020B0502020202020204" pitchFamily="34" charset="0"/>
                <a:ea typeface="+mj-ea"/>
                <a:cs typeface="Arial"/>
              </a:rPr>
              <a:t>Si conferma stabile la capacità delle imprese del terziario FVG nel fare fronte al proprio fabbisogno finanziario. Le aspettative a tre mesi fanno registrare un leggero miglioramento dell’indicatore, comunque migliore rispetto al dato medio nazionale.</a:t>
            </a:r>
            <a:endParaRPr lang="it-IT" sz="2400" strike="sngStrike" dirty="0">
              <a:latin typeface="Century Gothic" panose="020B0502020202020204" pitchFamily="34" charset="0"/>
              <a:ea typeface="+mj-ea"/>
              <a:cs typeface="Arial"/>
            </a:endParaRPr>
          </a:p>
        </p:txBody>
      </p:sp>
      <p:cxnSp>
        <p:nvCxnSpPr>
          <p:cNvPr id="3" name="Connettore diritto 2">
            <a:extLst>
              <a:ext uri="{FF2B5EF4-FFF2-40B4-BE49-F238E27FC236}">
                <a16:creationId xmlns:a16="http://schemas.microsoft.com/office/drawing/2014/main" id="{AFD9DA46-15E3-7A5E-038B-09E3F4B19A63}"/>
              </a:ext>
            </a:extLst>
          </p:cNvPr>
          <p:cNvCxnSpPr/>
          <p:nvPr/>
        </p:nvCxnSpPr>
        <p:spPr bwMode="auto">
          <a:xfrm>
            <a:off x="4389888" y="2508881"/>
            <a:ext cx="0" cy="2340000"/>
          </a:xfrm>
          <a:prstGeom prst="line">
            <a:avLst/>
          </a:prstGeom>
          <a:noFill/>
          <a:ln w="12700" cap="flat" cmpd="sng" algn="ctr">
            <a:solidFill>
              <a:schemeClr val="tx1"/>
            </a:solidFill>
            <a:prstDash val="solid"/>
            <a:round/>
            <a:headEnd type="none" w="med" len="med"/>
            <a:tailEnd type="none" w="med" len="med"/>
          </a:ln>
          <a:effectLst/>
        </p:spPr>
      </p:cxnSp>
      <p:sp>
        <p:nvSpPr>
          <p:cNvPr id="4" name="Rettangolo 3">
            <a:extLst>
              <a:ext uri="{FF2B5EF4-FFF2-40B4-BE49-F238E27FC236}">
                <a16:creationId xmlns:a16="http://schemas.microsoft.com/office/drawing/2014/main" id="{67C2D28F-A02D-F5FE-879F-82FEA45173F6}"/>
              </a:ext>
            </a:extLst>
          </p:cNvPr>
          <p:cNvSpPr/>
          <p:nvPr/>
        </p:nvSpPr>
        <p:spPr>
          <a:xfrm>
            <a:off x="3348927" y="2478476"/>
            <a:ext cx="1044697" cy="246221"/>
          </a:xfrm>
          <a:prstGeom prst="rect">
            <a:avLst/>
          </a:prstGeom>
        </p:spPr>
        <p:txBody>
          <a:bodyPr wrap="square">
            <a:spAutoFit/>
          </a:bodyPr>
          <a:lstStyle/>
          <a:p>
            <a:pPr algn="r"/>
            <a:r>
              <a:rPr lang="it-IT" sz="1000" i="1" dirty="0" err="1">
                <a:latin typeface="Century Gothic" panose="020B0502020202020204" pitchFamily="34" charset="0"/>
              </a:rPr>
              <a:t>Pre</a:t>
            </a:r>
            <a:r>
              <a:rPr lang="it-IT" sz="1000" i="1" dirty="0">
                <a:latin typeface="Century Gothic" panose="020B0502020202020204" pitchFamily="34" charset="0"/>
              </a:rPr>
              <a:t> lockdown</a:t>
            </a:r>
            <a:endParaRPr lang="it-IT" sz="700" i="1" dirty="0">
              <a:latin typeface="Century Gothic" panose="020B0502020202020204" pitchFamily="34" charset="0"/>
            </a:endParaRPr>
          </a:p>
        </p:txBody>
      </p:sp>
    </p:spTree>
    <p:extLst>
      <p:ext uri="{BB962C8B-B14F-4D97-AF65-F5344CB8AC3E}">
        <p14:creationId xmlns:p14="http://schemas.microsoft.com/office/powerpoint/2010/main" val="395203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D29B259-15F9-C90F-D759-FCD467D9F419}"/>
              </a:ext>
            </a:extLst>
          </p:cNvPr>
          <p:cNvPicPr>
            <a:picLocks noChangeAspect="1"/>
          </p:cNvPicPr>
          <p:nvPr/>
        </p:nvPicPr>
        <p:blipFill>
          <a:blip r:embed="rId2"/>
          <a:stretch>
            <a:fillRect/>
          </a:stretch>
        </p:blipFill>
        <p:spPr>
          <a:xfrm>
            <a:off x="6685495" y="1627772"/>
            <a:ext cx="4866132" cy="4366260"/>
          </a:xfrm>
          <a:prstGeom prst="rect">
            <a:avLst/>
          </a:prstGeom>
        </p:spPr>
      </p:pic>
      <p:pic>
        <p:nvPicPr>
          <p:cNvPr id="4" name="Immagine 3">
            <a:extLst>
              <a:ext uri="{FF2B5EF4-FFF2-40B4-BE49-F238E27FC236}">
                <a16:creationId xmlns:a16="http://schemas.microsoft.com/office/drawing/2014/main" id="{E363E2DA-1004-4A02-21F8-DD8E745C8009}"/>
              </a:ext>
            </a:extLst>
          </p:cNvPr>
          <p:cNvPicPr>
            <a:picLocks noChangeAspect="1"/>
          </p:cNvPicPr>
          <p:nvPr/>
        </p:nvPicPr>
        <p:blipFill>
          <a:blip r:embed="rId3"/>
          <a:stretch>
            <a:fillRect/>
          </a:stretch>
        </p:blipFill>
        <p:spPr>
          <a:xfrm>
            <a:off x="622592" y="1834059"/>
            <a:ext cx="5107289" cy="2259550"/>
          </a:xfrm>
          <a:prstGeom prst="rect">
            <a:avLst/>
          </a:prstGeom>
        </p:spPr>
      </p:pic>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522219" y="2917122"/>
            <a:ext cx="41549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dirty="0">
                <a:latin typeface="Century Gothic" panose="020B0502020202020204" pitchFamily="34" charset="0"/>
              </a:rPr>
              <a:t>23</a:t>
            </a: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2" y="1649207"/>
            <a:ext cx="5386335" cy="461665"/>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chemeClr val="bg1"/>
                </a:solidFill>
                <a:latin typeface="Century Gothic" panose="020B0502020202020204" pitchFamily="34" charset="0"/>
              </a:rPr>
              <a:t>Percentuali di </a:t>
            </a:r>
            <a:r>
              <a:rPr lang="it-IT" altLang="it-IT" sz="1200" u="sng">
                <a:solidFill>
                  <a:schemeClr val="bg1"/>
                </a:solidFill>
                <a:latin typeface="Century Gothic" panose="020B0502020202020204" pitchFamily="34" charset="0"/>
              </a:rPr>
              <a:t>imprese che hanno chiesto credito</a:t>
            </a:r>
            <a:r>
              <a:rPr lang="it-IT" altLang="it-IT" sz="1200">
                <a:solidFill>
                  <a:schemeClr val="bg1"/>
                </a:solidFill>
                <a:latin typeface="Century Gothic" panose="020B0502020202020204" pitchFamily="34" charset="0"/>
              </a:rPr>
              <a:t> </a:t>
            </a:r>
            <a:r>
              <a:rPr lang="it-IT" altLang="it-IT" sz="1200" b="0">
                <a:solidFill>
                  <a:schemeClr val="bg1"/>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3" y="4268857"/>
            <a:ext cx="5387179" cy="276999"/>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dirty="0">
                <a:solidFill>
                  <a:schemeClr val="bg1"/>
                </a:solidFill>
                <a:latin typeface="Century Gothic" panose="020B0502020202020204" pitchFamily="34" charset="0"/>
              </a:rPr>
              <a:t>Esito della domanda di credito</a:t>
            </a:r>
            <a:r>
              <a:rPr lang="it-IT" altLang="it-IT" sz="1200" b="0" dirty="0">
                <a:solidFill>
                  <a:schemeClr val="bg1"/>
                </a:solidFill>
                <a:latin typeface="Century Gothic" panose="020B0502020202020204" pitchFamily="34" charset="0"/>
              </a:rPr>
              <a:t> </a:t>
            </a:r>
            <a:r>
              <a:rPr lang="it-IT" altLang="it-IT" sz="1050" b="0" dirty="0">
                <a:solidFill>
                  <a:schemeClr val="bg1"/>
                </a:solidFill>
                <a:latin typeface="Century Gothic" panose="020B0502020202020204" pitchFamily="34" charset="0"/>
              </a:rPr>
              <a:t>(2023 III TRIM)</a:t>
            </a:r>
            <a:endParaRPr lang="it-IT" altLang="it-IT" sz="1200" b="0" dirty="0">
              <a:solidFill>
                <a:schemeClr val="bg1"/>
              </a:solidFill>
              <a:latin typeface="Century Gothic" panose="020B0502020202020204" pitchFamily="34" charset="0"/>
            </a:endParaRP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5220372" y="2994066"/>
            <a:ext cx="45878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dirty="0">
                <a:latin typeface="Century Gothic" panose="020B0502020202020204" pitchFamily="34" charset="0"/>
              </a:rPr>
              <a:t>23</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822382" y="1649207"/>
            <a:ext cx="4824000" cy="276999"/>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dirty="0">
                <a:solidFill>
                  <a:schemeClr val="bg1"/>
                </a:solidFill>
                <a:latin typeface="Century Gothic" panose="020B0502020202020204" pitchFamily="34" charset="0"/>
              </a:rPr>
              <a:t>Esito della domanda di credito</a:t>
            </a:r>
            <a:r>
              <a:rPr lang="it-IT" altLang="it-IT" sz="1200" dirty="0">
                <a:solidFill>
                  <a:schemeClr val="bg1"/>
                </a:solidFill>
                <a:latin typeface="Century Gothic" panose="020B0502020202020204" pitchFamily="34" charset="0"/>
              </a:rPr>
              <a:t> </a:t>
            </a:r>
            <a:r>
              <a:rPr lang="it-IT" altLang="it-IT" sz="1200" b="0" dirty="0">
                <a:solidFill>
                  <a:schemeClr val="bg1"/>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7955142" y="4520752"/>
            <a:ext cx="19955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7739196" y="3244118"/>
            <a:ext cx="173727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dirty="0">
                <a:solidFill>
                  <a:srgbClr val="1F4E79"/>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895365" y="4299636"/>
            <a:ext cx="598284" cy="246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dirty="0">
                <a:solidFill>
                  <a:srgbClr val="C00000"/>
                </a:solidFill>
                <a:latin typeface="Century Gothic" panose="020B0502020202020204" pitchFamily="34" charset="0"/>
              </a:rPr>
              <a:t>24</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1194508" y="3402418"/>
            <a:ext cx="5982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dirty="0">
                <a:solidFill>
                  <a:srgbClr val="1F4E79"/>
                </a:solidFill>
                <a:latin typeface="Century Gothic" panose="020B0502020202020204" pitchFamily="34" charset="0"/>
              </a:rPr>
              <a:t>56</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1150892" y="3739782"/>
            <a:ext cx="32573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dirty="0">
                <a:solidFill>
                  <a:srgbClr val="1F4E79"/>
                </a:solidFill>
                <a:latin typeface="Century Gothic" panose="020B0502020202020204" pitchFamily="34" charset="0"/>
              </a:rPr>
              <a:t>51</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1241043" y="4719223"/>
            <a:ext cx="41549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dirty="0">
                <a:solidFill>
                  <a:srgbClr val="C00000"/>
                </a:solidFill>
                <a:latin typeface="Century Gothic" panose="020B0502020202020204" pitchFamily="34" charset="0"/>
              </a:rPr>
              <a:t>20</a:t>
            </a:r>
          </a:p>
        </p:txBody>
      </p:sp>
      <p:sp>
        <p:nvSpPr>
          <p:cNvPr id="60" name="Titolo 1">
            <a:extLst>
              <a:ext uri="{FF2B5EF4-FFF2-40B4-BE49-F238E27FC236}">
                <a16:creationId xmlns:a16="http://schemas.microsoft.com/office/drawing/2014/main" id="{8385D4F4-56FD-4AD1-9FB9-9FCD9C23428E}"/>
              </a:ext>
            </a:extLst>
          </p:cNvPr>
          <p:cNvSpPr txBox="1">
            <a:spLocks/>
          </p:cNvSpPr>
          <p:nvPr/>
        </p:nvSpPr>
        <p:spPr>
          <a:xfrm>
            <a:off x="335360" y="248643"/>
            <a:ext cx="11856640"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Domanda e offerta di credito (</a:t>
            </a:r>
            <a:r>
              <a:rPr lang="it-IT" sz="2400" u="sng" dirty="0">
                <a:solidFill>
                  <a:srgbClr val="203864"/>
                </a:solidFill>
                <a:latin typeface="Century Gothic" panose="020B0502020202020204" pitchFamily="34" charset="0"/>
                <a:cs typeface="Arial"/>
              </a:rPr>
              <a:t>FVG</a:t>
            </a:r>
            <a:r>
              <a:rPr lang="it-IT" sz="2400" dirty="0">
                <a:solidFill>
                  <a:srgbClr val="203864"/>
                </a:solidFill>
                <a:latin typeface="Century Gothic" panose="020B0502020202020204" pitchFamily="34" charset="0"/>
                <a:cs typeface="Arial"/>
              </a:rPr>
              <a:t>) | </a:t>
            </a:r>
            <a:r>
              <a:rPr lang="it-IT" sz="2400" dirty="0">
                <a:latin typeface="Century Gothic" panose="020B0502020202020204" pitchFamily="34" charset="0"/>
                <a:cs typeface="Arial"/>
              </a:rPr>
              <a:t>Resta stabile la quota di imprese del terziario FVG che hanno chiesto credito nel terzo trimestre 2023. </a:t>
            </a:r>
          </a:p>
          <a:p>
            <a:pPr>
              <a:defRPr/>
            </a:pPr>
            <a:r>
              <a:rPr lang="it-IT" sz="2400" dirty="0">
                <a:latin typeface="Century Gothic" panose="020B0502020202020204" pitchFamily="34" charset="0"/>
                <a:cs typeface="Arial"/>
              </a:rPr>
              <a:t>In aumento le risposte positive da parte delle banche.</a:t>
            </a:r>
            <a:endParaRPr lang="it-IT" sz="2400" strike="sngStrike" dirty="0">
              <a:latin typeface="Century Gothic" panose="020B0502020202020204" pitchFamily="34" charset="0"/>
              <a:cs typeface="Arial"/>
            </a:endParaRPr>
          </a:p>
        </p:txBody>
      </p:sp>
      <p:sp>
        <p:nvSpPr>
          <p:cNvPr id="23" name="Text Box 49">
            <a:extLst>
              <a:ext uri="{FF2B5EF4-FFF2-40B4-BE49-F238E27FC236}">
                <a16:creationId xmlns:a16="http://schemas.microsoft.com/office/drawing/2014/main" id="{53CCA881-7F5C-4A84-8AFB-08C897B240AE}"/>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dirty="0">
                <a:latin typeface="Century Gothic" panose="020B0502020202020204" pitchFamily="34" charset="0"/>
              </a:rPr>
              <a:t>Base campione</a:t>
            </a:r>
            <a:r>
              <a:rPr lang="it-IT" altLang="it-IT" b="0" dirty="0">
                <a:latin typeface="Century Gothic" panose="020B0502020202020204" pitchFamily="34" charset="0"/>
              </a:rPr>
              <a:t>: 1.536 casi. Percentuali ricalcolate facendo =100,0 le imprese che nei trimestri considerati hanno chiesto un fido o un finanziamento, o hanno chiesto di rinegoziare un fido o un finanziamento esistente. (</a:t>
            </a:r>
            <a:r>
              <a:rPr lang="it-IT" altLang="it-IT" dirty="0">
                <a:latin typeface="Century Gothic" panose="020B0502020202020204" pitchFamily="34" charset="0"/>
              </a:rPr>
              <a:t>Irrigidimento</a:t>
            </a:r>
            <a:r>
              <a:rPr lang="it-IT" altLang="it-IT" b="0" dirty="0">
                <a:latin typeface="Century Gothic" panose="020B0502020202020204" pitchFamily="34" charset="0"/>
              </a:rPr>
              <a:t> = richiesta accolta con ammontare inferiore + richiesta non accolta). </a:t>
            </a:r>
            <a:r>
              <a:rPr lang="it-IT" altLang="it-IT" dirty="0">
                <a:latin typeface="Century Gothic" panose="020B0502020202020204" pitchFamily="34" charset="0"/>
              </a:rPr>
              <a:t>Testo originale della domanda</a:t>
            </a:r>
            <a:r>
              <a:rPr lang="it-IT" altLang="it-IT" b="0" dirty="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dirty="0">
                <a:latin typeface="Century Gothic" panose="020B0502020202020204" pitchFamily="34" charset="0"/>
              </a:rPr>
              <a:t>. </a:t>
            </a:r>
            <a:r>
              <a:rPr lang="it-IT" altLang="ja-JP" dirty="0">
                <a:latin typeface="Century Gothic" panose="020B0502020202020204" pitchFamily="34" charset="0"/>
              </a:rPr>
              <a:t>I dati sono riportati all’universo.</a:t>
            </a:r>
            <a:endParaRPr lang="it-IT" altLang="it-IT" dirty="0">
              <a:latin typeface="Century Gothic" panose="020B0502020202020204" pitchFamily="34" charset="0"/>
            </a:endParaRPr>
          </a:p>
        </p:txBody>
      </p:sp>
      <p:sp>
        <p:nvSpPr>
          <p:cNvPr id="20" name="Text Box 40">
            <a:extLst>
              <a:ext uri="{FF2B5EF4-FFF2-40B4-BE49-F238E27FC236}">
                <a16:creationId xmlns:a16="http://schemas.microsoft.com/office/drawing/2014/main" id="{FA984E4E-AB24-4669-B399-D263531BA1D8}"/>
              </a:ext>
            </a:extLst>
          </p:cNvPr>
          <p:cNvSpPr txBox="1">
            <a:spLocks noChangeArrowheads="1"/>
          </p:cNvSpPr>
          <p:nvPr/>
        </p:nvSpPr>
        <p:spPr bwMode="auto">
          <a:xfrm>
            <a:off x="582344" y="4719223"/>
            <a:ext cx="1576492" cy="954107"/>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dirty="0">
                <a:solidFill>
                  <a:srgbClr val="1F4E79"/>
                </a:solidFill>
                <a:latin typeface="Century Gothic" panose="020B0502020202020204" pitchFamily="34" charset="0"/>
                <a:cs typeface="Arial" panose="020B0604020202020204" pitchFamily="34" charset="0"/>
              </a:rPr>
              <a:t>Accolta</a:t>
            </a:r>
            <a:br>
              <a:rPr lang="it-IT" altLang="it-IT" sz="1600" dirty="0">
                <a:solidFill>
                  <a:srgbClr val="1F4E79"/>
                </a:solidFill>
                <a:latin typeface="Century Gothic" panose="020B0502020202020204" pitchFamily="34" charset="0"/>
                <a:cs typeface="Arial" panose="020B0604020202020204" pitchFamily="34" charset="0"/>
              </a:rPr>
            </a:br>
            <a:r>
              <a:rPr lang="it-IT" altLang="it-IT" sz="1600" dirty="0">
                <a:solidFill>
                  <a:srgbClr val="1F4E79"/>
                </a:solidFill>
                <a:latin typeface="Century Gothic" panose="020B0502020202020204" pitchFamily="34" charset="0"/>
                <a:cs typeface="Arial" panose="020B0604020202020204" pitchFamily="34" charset="0"/>
              </a:rPr>
              <a:t>(interamente)</a:t>
            </a:r>
            <a:br>
              <a:rPr lang="it-IT" altLang="it-IT" sz="1600" dirty="0">
                <a:solidFill>
                  <a:srgbClr val="1F4E79"/>
                </a:solidFill>
                <a:latin typeface="Century Gothic" panose="020B0502020202020204" pitchFamily="34" charset="0"/>
                <a:cs typeface="Arial" panose="020B0604020202020204" pitchFamily="34" charset="0"/>
              </a:rPr>
            </a:br>
            <a:r>
              <a:rPr lang="it-IT" altLang="it-IT" sz="2400" dirty="0">
                <a:solidFill>
                  <a:srgbClr val="1F4E79"/>
                </a:solidFill>
                <a:latin typeface="Century Gothic" panose="020B0502020202020204" pitchFamily="34" charset="0"/>
                <a:cs typeface="Arial" panose="020B0604020202020204" pitchFamily="34" charset="0"/>
              </a:rPr>
              <a:t>56</a:t>
            </a:r>
            <a:r>
              <a:rPr lang="it-IT" altLang="it-IT" sz="1600" dirty="0">
                <a:solidFill>
                  <a:srgbClr val="1F4E79"/>
                </a:solidFill>
                <a:latin typeface="Century Gothic" panose="020B0502020202020204" pitchFamily="34" charset="0"/>
                <a:cs typeface="Arial" panose="020B0604020202020204" pitchFamily="34" charset="0"/>
              </a:rPr>
              <a:t>%</a:t>
            </a:r>
          </a:p>
        </p:txBody>
      </p:sp>
      <p:sp>
        <p:nvSpPr>
          <p:cNvPr id="21" name="Text Box 40">
            <a:extLst>
              <a:ext uri="{FF2B5EF4-FFF2-40B4-BE49-F238E27FC236}">
                <a16:creationId xmlns:a16="http://schemas.microsoft.com/office/drawing/2014/main" id="{8A02362F-CCA0-42DB-85EF-340F499D1FAF}"/>
              </a:ext>
            </a:extLst>
          </p:cNvPr>
          <p:cNvSpPr txBox="1">
            <a:spLocks noChangeArrowheads="1"/>
          </p:cNvSpPr>
          <p:nvPr/>
        </p:nvSpPr>
        <p:spPr bwMode="auto">
          <a:xfrm>
            <a:off x="2154412" y="4719223"/>
            <a:ext cx="1207368" cy="954107"/>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dirty="0">
                <a:solidFill>
                  <a:srgbClr val="C00000"/>
                </a:solidFill>
                <a:latin typeface="Century Gothic" panose="020B0502020202020204" pitchFamily="34" charset="0"/>
                <a:cs typeface="Arial" panose="020B0604020202020204" pitchFamily="34" charset="0"/>
              </a:rPr>
              <a:t>Accolta (inferiore) </a:t>
            </a:r>
            <a:br>
              <a:rPr lang="it-IT" altLang="it-IT" sz="1600" dirty="0">
                <a:solidFill>
                  <a:srgbClr val="C00000"/>
                </a:solidFill>
                <a:latin typeface="Century Gothic" panose="020B0502020202020204" pitchFamily="34" charset="0"/>
                <a:cs typeface="Arial" panose="020B0604020202020204" pitchFamily="34" charset="0"/>
              </a:rPr>
            </a:br>
            <a:r>
              <a:rPr lang="it-IT" altLang="it-IT" sz="2400" dirty="0">
                <a:solidFill>
                  <a:srgbClr val="C00000"/>
                </a:solidFill>
                <a:latin typeface="Century Gothic" panose="020B0502020202020204" pitchFamily="34" charset="0"/>
                <a:cs typeface="Arial" panose="020B0604020202020204" pitchFamily="34" charset="0"/>
              </a:rPr>
              <a:t>10</a:t>
            </a:r>
            <a:r>
              <a:rPr lang="it-IT" altLang="it-IT" sz="1600" dirty="0">
                <a:solidFill>
                  <a:srgbClr val="C00000"/>
                </a:solidFill>
                <a:latin typeface="Century Gothic" panose="020B0502020202020204" pitchFamily="34" charset="0"/>
                <a:cs typeface="Arial" panose="020B0604020202020204" pitchFamily="34" charset="0"/>
              </a:rPr>
              <a:t>%</a:t>
            </a:r>
          </a:p>
        </p:txBody>
      </p:sp>
      <p:sp>
        <p:nvSpPr>
          <p:cNvPr id="22" name="Text Box 40">
            <a:extLst>
              <a:ext uri="{FF2B5EF4-FFF2-40B4-BE49-F238E27FC236}">
                <a16:creationId xmlns:a16="http://schemas.microsoft.com/office/drawing/2014/main" id="{89C42206-9C88-4849-A7AC-98456D78CFA4}"/>
              </a:ext>
            </a:extLst>
          </p:cNvPr>
          <p:cNvSpPr txBox="1">
            <a:spLocks noChangeArrowheads="1"/>
          </p:cNvSpPr>
          <p:nvPr/>
        </p:nvSpPr>
        <p:spPr bwMode="auto">
          <a:xfrm>
            <a:off x="3358514" y="4719223"/>
            <a:ext cx="1207368" cy="954107"/>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dirty="0">
                <a:solidFill>
                  <a:srgbClr val="C00000"/>
                </a:solidFill>
                <a:latin typeface="Century Gothic" panose="020B0502020202020204" pitchFamily="34" charset="0"/>
                <a:cs typeface="Arial" panose="020B0604020202020204" pitchFamily="34" charset="0"/>
              </a:rPr>
              <a:t>Non accolta</a:t>
            </a:r>
            <a:br>
              <a:rPr lang="it-IT" altLang="it-IT" sz="1600" dirty="0">
                <a:solidFill>
                  <a:srgbClr val="C00000"/>
                </a:solidFill>
                <a:latin typeface="Century Gothic" panose="020B0502020202020204" pitchFamily="34" charset="0"/>
                <a:cs typeface="Arial" panose="020B0604020202020204" pitchFamily="34" charset="0"/>
              </a:rPr>
            </a:br>
            <a:r>
              <a:rPr lang="it-IT" altLang="it-IT" sz="2400" dirty="0">
                <a:solidFill>
                  <a:srgbClr val="C00000"/>
                </a:solidFill>
                <a:latin typeface="Century Gothic" panose="020B0502020202020204" pitchFamily="34" charset="0"/>
                <a:cs typeface="Arial" panose="020B0604020202020204" pitchFamily="34" charset="0"/>
              </a:rPr>
              <a:t>10</a:t>
            </a:r>
            <a:r>
              <a:rPr lang="it-IT" altLang="it-IT" sz="1600" dirty="0">
                <a:solidFill>
                  <a:srgbClr val="C00000"/>
                </a:solidFill>
                <a:latin typeface="Century Gothic" panose="020B0502020202020204" pitchFamily="34" charset="0"/>
                <a:cs typeface="Arial" panose="020B0604020202020204" pitchFamily="34" charset="0"/>
              </a:rPr>
              <a:t>%</a:t>
            </a:r>
          </a:p>
        </p:txBody>
      </p:sp>
      <p:sp>
        <p:nvSpPr>
          <p:cNvPr id="24" name="Text Box 40">
            <a:extLst>
              <a:ext uri="{FF2B5EF4-FFF2-40B4-BE49-F238E27FC236}">
                <a16:creationId xmlns:a16="http://schemas.microsoft.com/office/drawing/2014/main" id="{B0605AF2-7D5D-4888-B703-F02F4FB0B946}"/>
              </a:ext>
            </a:extLst>
          </p:cNvPr>
          <p:cNvSpPr txBox="1">
            <a:spLocks noChangeArrowheads="1"/>
          </p:cNvSpPr>
          <p:nvPr/>
        </p:nvSpPr>
        <p:spPr bwMode="auto">
          <a:xfrm>
            <a:off x="4568745" y="4719223"/>
            <a:ext cx="1207368" cy="954107"/>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i="1" dirty="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i="1" dirty="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i="1" dirty="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i="1" dirty="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i="1" dirty="0">
                <a:solidFill>
                  <a:schemeClr val="tx1">
                    <a:lumMod val="65000"/>
                    <a:lumOff val="35000"/>
                  </a:schemeClr>
                </a:solidFill>
                <a:latin typeface="Century Gothic" panose="020B0502020202020204" pitchFamily="34" charset="0"/>
                <a:cs typeface="Arial" panose="020B0604020202020204" pitchFamily="34" charset="0"/>
              </a:rPr>
              <a:t>24</a:t>
            </a:r>
            <a:r>
              <a:rPr lang="it-IT" altLang="it-IT" sz="1600" i="1" dirty="0">
                <a:solidFill>
                  <a:schemeClr val="tx1">
                    <a:lumMod val="65000"/>
                    <a:lumOff val="35000"/>
                  </a:schemeClr>
                </a:solidFill>
                <a:latin typeface="Century Gothic" panose="020B0502020202020204" pitchFamily="34" charset="0"/>
                <a:cs typeface="Arial" panose="020B0604020202020204" pitchFamily="34" charset="0"/>
              </a:rPr>
              <a:t>%</a:t>
            </a:r>
          </a:p>
        </p:txBody>
      </p:sp>
    </p:spTree>
    <p:extLst>
      <p:ext uri="{BB962C8B-B14F-4D97-AF65-F5344CB8AC3E}">
        <p14:creationId xmlns:p14="http://schemas.microsoft.com/office/powerpoint/2010/main" val="204165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1DD4A8A-4557-43BE-B772-CED4DDAA3ED0}"/>
              </a:ext>
            </a:extLst>
          </p:cNvPr>
          <p:cNvSpPr txBox="1">
            <a:spLocks/>
          </p:cNvSpPr>
          <p:nvPr/>
        </p:nvSpPr>
        <p:spPr>
          <a:xfrm>
            <a:off x="335360" y="248643"/>
            <a:ext cx="11856640" cy="1548213"/>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L’importanza dei Distretti del Commercio </a:t>
            </a:r>
            <a:r>
              <a:rPr lang="it-IT" sz="2400" dirty="0">
                <a:solidFill>
                  <a:srgbClr val="203864"/>
                </a:solidFill>
                <a:latin typeface="Century Gothic" panose="020B0502020202020204" pitchFamily="34" charset="0"/>
                <a:ea typeface="+mj-ea"/>
                <a:cs typeface="Arial"/>
              </a:rPr>
              <a:t>|</a:t>
            </a:r>
            <a:r>
              <a:rPr lang="it-IT" sz="2400" dirty="0">
                <a:latin typeface="Century Gothic" panose="020B0502020202020204" pitchFamily="34" charset="0"/>
                <a:cs typeface="Arial"/>
              </a:rPr>
              <a:t> Quasi il 54% delle imprese del commercio e del turismo FVG ritengono importanti </a:t>
            </a:r>
            <a:r>
              <a:rPr lang="it-IT" altLang="ja-JP" sz="2400" dirty="0">
                <a:latin typeface="Century Gothic" panose="020B0502020202020204" pitchFamily="34" charset="0"/>
                <a:cs typeface="Calibri Light" panose="020F0302020204030204" pitchFamily="34" charset="0"/>
              </a:rPr>
              <a:t>iniziative come quelle dei Distretti del Commercio. La quota sale al 60% in termini di consensi presso le imprese di Udine e al 62% circa presso le imprese di Pordenone.</a:t>
            </a:r>
          </a:p>
        </p:txBody>
      </p:sp>
      <p:sp>
        <p:nvSpPr>
          <p:cNvPr id="8" name="Rettangolo 7">
            <a:extLst>
              <a:ext uri="{FF2B5EF4-FFF2-40B4-BE49-F238E27FC236}">
                <a16:creationId xmlns:a16="http://schemas.microsoft.com/office/drawing/2014/main" id="{C7305EB9-750E-4B40-A660-E2DE21A0A153}"/>
              </a:ext>
            </a:extLst>
          </p:cNvPr>
          <p:cNvSpPr/>
          <p:nvPr/>
        </p:nvSpPr>
        <p:spPr>
          <a:xfrm>
            <a:off x="335360" y="1831581"/>
            <a:ext cx="11665296" cy="372090"/>
          </a:xfrm>
          <a:prstGeom prst="rect">
            <a:avLst/>
          </a:prstGeom>
        </p:spPr>
        <p:txBody>
          <a:bodyPr wrap="square">
            <a:spAutoFit/>
          </a:bodyPr>
          <a:lstStyle/>
          <a:p>
            <a:pPr eaLnBrk="1" hangingPunct="1">
              <a:lnSpc>
                <a:spcPct val="110000"/>
              </a:lnSpc>
              <a:spcBef>
                <a:spcPts val="600"/>
              </a:spcBef>
            </a:pPr>
            <a:r>
              <a:rPr lang="it-IT" altLang="ja-JP" sz="1800" dirty="0">
                <a:latin typeface="Century Gothic" panose="020B0502020202020204" pitchFamily="34" charset="0"/>
                <a:cs typeface="Calibri Light" panose="020F0302020204030204" pitchFamily="34" charset="0"/>
              </a:rPr>
              <a:t>A Suo avviso quanto sono importanti iniziative come quelle dei distretti del commercio?</a:t>
            </a:r>
          </a:p>
        </p:txBody>
      </p:sp>
      <p:graphicFrame>
        <p:nvGraphicFramePr>
          <p:cNvPr id="4" name="Tabella 6">
            <a:extLst>
              <a:ext uri="{FF2B5EF4-FFF2-40B4-BE49-F238E27FC236}">
                <a16:creationId xmlns:a16="http://schemas.microsoft.com/office/drawing/2014/main" id="{815629DF-F99F-D469-2751-E05A42105A1C}"/>
              </a:ext>
            </a:extLst>
          </p:cNvPr>
          <p:cNvGraphicFramePr>
            <a:graphicFrameLocks noGrp="1"/>
          </p:cNvGraphicFramePr>
          <p:nvPr/>
        </p:nvGraphicFramePr>
        <p:xfrm>
          <a:off x="555176" y="3584261"/>
          <a:ext cx="2407223" cy="573829"/>
        </p:xfrm>
        <a:graphic>
          <a:graphicData uri="http://schemas.openxmlformats.org/drawingml/2006/table">
            <a:tbl>
              <a:tblPr firstRow="1" bandRow="1">
                <a:tableStyleId>{5C22544A-7EE6-4342-B048-85BDC9FD1C3A}</a:tableStyleId>
              </a:tblPr>
              <a:tblGrid>
                <a:gridCol w="2407223">
                  <a:extLst>
                    <a:ext uri="{9D8B030D-6E8A-4147-A177-3AD203B41FA5}">
                      <a16:colId xmlns:a16="http://schemas.microsoft.com/office/drawing/2014/main" val="2993247452"/>
                    </a:ext>
                  </a:extLst>
                </a:gridCol>
              </a:tblGrid>
              <a:tr h="573829">
                <a:tc>
                  <a:txBody>
                    <a:bodyPr/>
                    <a:lstStyle/>
                    <a:p>
                      <a:pPr algn="r"/>
                      <a:r>
                        <a:rPr lang="it-IT" sz="1800" dirty="0">
                          <a:solidFill>
                            <a:schemeClr val="tx1"/>
                          </a:solidFill>
                          <a:latin typeface="Century Gothic" panose="020B0502020202020204" pitchFamily="34" charset="0"/>
                        </a:rPr>
                        <a:t>Udine</a:t>
                      </a:r>
                    </a:p>
                  </a:txBody>
                  <a:tcPr marL="83127" marR="83127"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13610616"/>
                  </a:ext>
                </a:extLst>
              </a:tr>
            </a:tbl>
          </a:graphicData>
        </a:graphic>
      </p:graphicFrame>
      <p:sp>
        <p:nvSpPr>
          <p:cNvPr id="7" name="Rettangolo con angoli arrotondati 6">
            <a:extLst>
              <a:ext uri="{FF2B5EF4-FFF2-40B4-BE49-F238E27FC236}">
                <a16:creationId xmlns:a16="http://schemas.microsoft.com/office/drawing/2014/main" id="{710729B4-286E-6B70-B64D-3A134A71F0DB}"/>
              </a:ext>
            </a:extLst>
          </p:cNvPr>
          <p:cNvSpPr/>
          <p:nvPr/>
        </p:nvSpPr>
        <p:spPr bwMode="auto">
          <a:xfrm>
            <a:off x="3010312" y="2376884"/>
            <a:ext cx="440458" cy="253322"/>
          </a:xfrm>
          <a:prstGeom prst="round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strike="noStrike" cap="none" normalizeH="0" baseline="0" dirty="0">
              <a:ln>
                <a:noFill/>
              </a:ln>
              <a:solidFill>
                <a:schemeClr val="tx1"/>
              </a:solidFill>
              <a:effectLst/>
              <a:latin typeface="Arial" charset="0"/>
            </a:endParaRPr>
          </a:p>
        </p:txBody>
      </p:sp>
      <p:sp>
        <p:nvSpPr>
          <p:cNvPr id="9" name="CasellaDiTesto 8">
            <a:extLst>
              <a:ext uri="{FF2B5EF4-FFF2-40B4-BE49-F238E27FC236}">
                <a16:creationId xmlns:a16="http://schemas.microsoft.com/office/drawing/2014/main" id="{FCFE61C7-829D-5E59-ECB2-E4337703ABBA}"/>
              </a:ext>
            </a:extLst>
          </p:cNvPr>
          <p:cNvSpPr txBox="1"/>
          <p:nvPr/>
        </p:nvSpPr>
        <p:spPr>
          <a:xfrm>
            <a:off x="3377495" y="2357937"/>
            <a:ext cx="2035628" cy="338554"/>
          </a:xfrm>
          <a:prstGeom prst="rect">
            <a:avLst/>
          </a:prstGeom>
          <a:noFill/>
        </p:spPr>
        <p:txBody>
          <a:bodyPr wrap="square" rtlCol="0">
            <a:spAutoFit/>
          </a:bodyPr>
          <a:lstStyle/>
          <a:p>
            <a:r>
              <a:rPr lang="it-IT" sz="1600" b="0" i="1" dirty="0">
                <a:latin typeface="Century Gothic" panose="020B0502020202020204" pitchFamily="34" charset="0"/>
              </a:rPr>
              <a:t> Voti da 0 a 5</a:t>
            </a:r>
          </a:p>
        </p:txBody>
      </p:sp>
      <p:sp>
        <p:nvSpPr>
          <p:cNvPr id="12" name="Rettangolo con angoli arrotondati 11">
            <a:extLst>
              <a:ext uri="{FF2B5EF4-FFF2-40B4-BE49-F238E27FC236}">
                <a16:creationId xmlns:a16="http://schemas.microsoft.com/office/drawing/2014/main" id="{89187C95-7999-BB4D-DB4D-96557C8A21D3}"/>
              </a:ext>
            </a:extLst>
          </p:cNvPr>
          <p:cNvSpPr/>
          <p:nvPr/>
        </p:nvSpPr>
        <p:spPr bwMode="auto">
          <a:xfrm>
            <a:off x="7067748" y="2376876"/>
            <a:ext cx="440458" cy="253322"/>
          </a:xfrm>
          <a:prstGeom prst="roundRect">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strike="noStrike" cap="none" normalizeH="0" baseline="0" dirty="0">
              <a:ln>
                <a:noFill/>
              </a:ln>
              <a:solidFill>
                <a:schemeClr val="tx1"/>
              </a:solidFill>
              <a:effectLst/>
              <a:latin typeface="Arial" charset="0"/>
            </a:endParaRPr>
          </a:p>
        </p:txBody>
      </p:sp>
      <p:sp>
        <p:nvSpPr>
          <p:cNvPr id="13" name="CasellaDiTesto 12">
            <a:extLst>
              <a:ext uri="{FF2B5EF4-FFF2-40B4-BE49-F238E27FC236}">
                <a16:creationId xmlns:a16="http://schemas.microsoft.com/office/drawing/2014/main" id="{E75FBCEE-175B-D475-ED38-B21139D70928}"/>
              </a:ext>
            </a:extLst>
          </p:cNvPr>
          <p:cNvSpPr txBox="1"/>
          <p:nvPr/>
        </p:nvSpPr>
        <p:spPr>
          <a:xfrm>
            <a:off x="7434931" y="2362236"/>
            <a:ext cx="2035628" cy="338554"/>
          </a:xfrm>
          <a:prstGeom prst="rect">
            <a:avLst/>
          </a:prstGeom>
          <a:noFill/>
        </p:spPr>
        <p:txBody>
          <a:bodyPr wrap="square" rtlCol="0">
            <a:spAutoFit/>
          </a:bodyPr>
          <a:lstStyle/>
          <a:p>
            <a:r>
              <a:rPr lang="it-IT" sz="1600" b="0" i="1" dirty="0">
                <a:latin typeface="Century Gothic" panose="020B0502020202020204" pitchFamily="34" charset="0"/>
              </a:rPr>
              <a:t> Voti da 6 a 10</a:t>
            </a:r>
          </a:p>
        </p:txBody>
      </p:sp>
      <p:graphicFrame>
        <p:nvGraphicFramePr>
          <p:cNvPr id="15" name="Tabella 6">
            <a:extLst>
              <a:ext uri="{FF2B5EF4-FFF2-40B4-BE49-F238E27FC236}">
                <a16:creationId xmlns:a16="http://schemas.microsoft.com/office/drawing/2014/main" id="{39A9E8E6-D2B6-2AD6-8AF0-8DA5C545B2A1}"/>
              </a:ext>
            </a:extLst>
          </p:cNvPr>
          <p:cNvGraphicFramePr>
            <a:graphicFrameLocks noGrp="1"/>
          </p:cNvGraphicFramePr>
          <p:nvPr/>
        </p:nvGraphicFramePr>
        <p:xfrm>
          <a:off x="742373" y="5678710"/>
          <a:ext cx="2220026" cy="573829"/>
        </p:xfrm>
        <a:graphic>
          <a:graphicData uri="http://schemas.openxmlformats.org/drawingml/2006/table">
            <a:tbl>
              <a:tblPr firstRow="1" bandRow="1">
                <a:tableStyleId>{5C22544A-7EE6-4342-B048-85BDC9FD1C3A}</a:tableStyleId>
              </a:tblPr>
              <a:tblGrid>
                <a:gridCol w="2220026">
                  <a:extLst>
                    <a:ext uri="{9D8B030D-6E8A-4147-A177-3AD203B41FA5}">
                      <a16:colId xmlns:a16="http://schemas.microsoft.com/office/drawing/2014/main" val="2993247452"/>
                    </a:ext>
                  </a:extLst>
                </a:gridCol>
              </a:tblGrid>
              <a:tr h="573829">
                <a:tc>
                  <a:txBody>
                    <a:bodyPr/>
                    <a:lstStyle/>
                    <a:p>
                      <a:pPr algn="r"/>
                      <a:r>
                        <a:rPr lang="it-IT" dirty="0">
                          <a:solidFill>
                            <a:schemeClr val="tx1"/>
                          </a:solidFill>
                          <a:latin typeface="Century Gothic" panose="020B0502020202020204" pitchFamily="34" charset="0"/>
                        </a:rPr>
                        <a:t>Gorizia</a:t>
                      </a:r>
                    </a:p>
                  </a:txBody>
                  <a:tcPr marL="83127" marR="8312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13610616"/>
                  </a:ext>
                </a:extLst>
              </a:tr>
            </a:tbl>
          </a:graphicData>
        </a:graphic>
      </p:graphicFrame>
      <p:graphicFrame>
        <p:nvGraphicFramePr>
          <p:cNvPr id="17" name="Tabella 6">
            <a:extLst>
              <a:ext uri="{FF2B5EF4-FFF2-40B4-BE49-F238E27FC236}">
                <a16:creationId xmlns:a16="http://schemas.microsoft.com/office/drawing/2014/main" id="{5DEFEA72-50DB-B27C-74B2-1BAF1E6BF37C}"/>
              </a:ext>
            </a:extLst>
          </p:cNvPr>
          <p:cNvGraphicFramePr>
            <a:graphicFrameLocks noGrp="1"/>
          </p:cNvGraphicFramePr>
          <p:nvPr/>
        </p:nvGraphicFramePr>
        <p:xfrm>
          <a:off x="742369" y="2886111"/>
          <a:ext cx="2220026" cy="573829"/>
        </p:xfrm>
        <a:graphic>
          <a:graphicData uri="http://schemas.openxmlformats.org/drawingml/2006/table">
            <a:tbl>
              <a:tblPr firstRow="1" bandRow="1">
                <a:tableStyleId>{5C22544A-7EE6-4342-B048-85BDC9FD1C3A}</a:tableStyleId>
              </a:tblPr>
              <a:tblGrid>
                <a:gridCol w="2220026">
                  <a:extLst>
                    <a:ext uri="{9D8B030D-6E8A-4147-A177-3AD203B41FA5}">
                      <a16:colId xmlns:a16="http://schemas.microsoft.com/office/drawing/2014/main" val="2993247452"/>
                    </a:ext>
                  </a:extLst>
                </a:gridCol>
              </a:tblGrid>
              <a:tr h="573829">
                <a:tc>
                  <a:txBody>
                    <a:bodyPr/>
                    <a:lstStyle/>
                    <a:p>
                      <a:pPr algn="r"/>
                      <a:r>
                        <a:rPr lang="it-IT" dirty="0">
                          <a:solidFill>
                            <a:schemeClr val="tx1"/>
                          </a:solidFill>
                          <a:latin typeface="Century Gothic" panose="020B0502020202020204" pitchFamily="34" charset="0"/>
                        </a:rPr>
                        <a:t>Pordenone</a:t>
                      </a:r>
                    </a:p>
                  </a:txBody>
                  <a:tcPr marL="83127" marR="8312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13610616"/>
                  </a:ext>
                </a:extLst>
              </a:tr>
            </a:tbl>
          </a:graphicData>
        </a:graphic>
      </p:graphicFrame>
      <p:graphicFrame>
        <p:nvGraphicFramePr>
          <p:cNvPr id="18" name="Tabella 6">
            <a:extLst>
              <a:ext uri="{FF2B5EF4-FFF2-40B4-BE49-F238E27FC236}">
                <a16:creationId xmlns:a16="http://schemas.microsoft.com/office/drawing/2014/main" id="{BDD88C05-3B4B-AB62-8478-8A5C5B32BAAA}"/>
              </a:ext>
            </a:extLst>
          </p:cNvPr>
          <p:cNvGraphicFramePr>
            <a:graphicFrameLocks noGrp="1"/>
          </p:cNvGraphicFramePr>
          <p:nvPr/>
        </p:nvGraphicFramePr>
        <p:xfrm>
          <a:off x="742369" y="4980561"/>
          <a:ext cx="2220026" cy="573829"/>
        </p:xfrm>
        <a:graphic>
          <a:graphicData uri="http://schemas.openxmlformats.org/drawingml/2006/table">
            <a:tbl>
              <a:tblPr firstRow="1" bandRow="1">
                <a:tableStyleId>{5C22544A-7EE6-4342-B048-85BDC9FD1C3A}</a:tableStyleId>
              </a:tblPr>
              <a:tblGrid>
                <a:gridCol w="2220026">
                  <a:extLst>
                    <a:ext uri="{9D8B030D-6E8A-4147-A177-3AD203B41FA5}">
                      <a16:colId xmlns:a16="http://schemas.microsoft.com/office/drawing/2014/main" val="2993247452"/>
                    </a:ext>
                  </a:extLst>
                </a:gridCol>
              </a:tblGrid>
              <a:tr h="573829">
                <a:tc>
                  <a:txBody>
                    <a:bodyPr/>
                    <a:lstStyle/>
                    <a:p>
                      <a:pPr algn="r"/>
                      <a:r>
                        <a:rPr lang="it-IT" dirty="0">
                          <a:solidFill>
                            <a:schemeClr val="tx1"/>
                          </a:solidFill>
                          <a:latin typeface="Century Gothic" panose="020B0502020202020204" pitchFamily="34" charset="0"/>
                        </a:rPr>
                        <a:t>Trieste</a:t>
                      </a:r>
                    </a:p>
                  </a:txBody>
                  <a:tcPr marL="83127" marR="8312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13610616"/>
                  </a:ext>
                </a:extLst>
              </a:tr>
            </a:tbl>
          </a:graphicData>
        </a:graphic>
      </p:graphicFrame>
      <p:graphicFrame>
        <p:nvGraphicFramePr>
          <p:cNvPr id="19" name="Tabella 6">
            <a:extLst>
              <a:ext uri="{FF2B5EF4-FFF2-40B4-BE49-F238E27FC236}">
                <a16:creationId xmlns:a16="http://schemas.microsoft.com/office/drawing/2014/main" id="{9B2E001C-3269-F6F0-DE5D-029CCD176CDC}"/>
              </a:ext>
            </a:extLst>
          </p:cNvPr>
          <p:cNvGraphicFramePr>
            <a:graphicFrameLocks noGrp="1"/>
          </p:cNvGraphicFramePr>
          <p:nvPr/>
        </p:nvGraphicFramePr>
        <p:xfrm>
          <a:off x="742369" y="4282411"/>
          <a:ext cx="2220026" cy="640080"/>
        </p:xfrm>
        <a:graphic>
          <a:graphicData uri="http://schemas.openxmlformats.org/drawingml/2006/table">
            <a:tbl>
              <a:tblPr firstRow="1" bandRow="1">
                <a:tableStyleId>{5C22544A-7EE6-4342-B048-85BDC9FD1C3A}</a:tableStyleId>
              </a:tblPr>
              <a:tblGrid>
                <a:gridCol w="2220026">
                  <a:extLst>
                    <a:ext uri="{9D8B030D-6E8A-4147-A177-3AD203B41FA5}">
                      <a16:colId xmlns:a16="http://schemas.microsoft.com/office/drawing/2014/main" val="2993247452"/>
                    </a:ext>
                  </a:extLst>
                </a:gridCol>
              </a:tblGrid>
              <a:tr h="630634">
                <a:tc>
                  <a:txBody>
                    <a:bodyPr/>
                    <a:lstStyle/>
                    <a:p>
                      <a:pPr algn="r"/>
                      <a:r>
                        <a:rPr lang="it-IT" dirty="0">
                          <a:solidFill>
                            <a:schemeClr val="tx1"/>
                          </a:solidFill>
                          <a:latin typeface="Century Gothic" panose="020B0502020202020204" pitchFamily="34" charset="0"/>
                        </a:rPr>
                        <a:t>Friuli-Venezia Giulia</a:t>
                      </a:r>
                    </a:p>
                  </a:txBody>
                  <a:tcPr marL="83127" marR="8312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13610616"/>
                  </a:ext>
                </a:extLst>
              </a:tr>
            </a:tbl>
          </a:graphicData>
        </a:graphic>
      </p:graphicFrame>
      <p:sp>
        <p:nvSpPr>
          <p:cNvPr id="6" name="Freccia a sinistra 5">
            <a:extLst>
              <a:ext uri="{FF2B5EF4-FFF2-40B4-BE49-F238E27FC236}">
                <a16:creationId xmlns:a16="http://schemas.microsoft.com/office/drawing/2014/main" id="{C4F4FDC8-4EE6-9231-CE03-B6D974577E97}"/>
              </a:ext>
            </a:extLst>
          </p:cNvPr>
          <p:cNvSpPr/>
          <p:nvPr/>
        </p:nvSpPr>
        <p:spPr bwMode="auto">
          <a:xfrm>
            <a:off x="8761540" y="4478304"/>
            <a:ext cx="1305816" cy="287123"/>
          </a:xfrm>
          <a:prstGeom prst="leftArrow">
            <a:avLst/>
          </a:prstGeom>
          <a:solidFill>
            <a:schemeClr val="tx1"/>
          </a:solidFill>
          <a:ln w="127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0" name="CasellaDiTesto 19">
            <a:extLst>
              <a:ext uri="{FF2B5EF4-FFF2-40B4-BE49-F238E27FC236}">
                <a16:creationId xmlns:a16="http://schemas.microsoft.com/office/drawing/2014/main" id="{20D6E993-245A-CF0D-3C71-0D7D4DF90177}"/>
              </a:ext>
            </a:extLst>
          </p:cNvPr>
          <p:cNvSpPr txBox="1"/>
          <p:nvPr/>
        </p:nvSpPr>
        <p:spPr>
          <a:xfrm>
            <a:off x="8939079" y="3871175"/>
            <a:ext cx="2035628" cy="646331"/>
          </a:xfrm>
          <a:prstGeom prst="rect">
            <a:avLst/>
          </a:prstGeom>
          <a:noFill/>
        </p:spPr>
        <p:txBody>
          <a:bodyPr wrap="square" rtlCol="0">
            <a:spAutoFit/>
          </a:bodyPr>
          <a:lstStyle/>
          <a:p>
            <a:r>
              <a:rPr lang="it-IT" sz="1800" i="1" dirty="0">
                <a:latin typeface="Century Gothic" panose="020B0502020202020204" pitchFamily="34" charset="0"/>
              </a:rPr>
              <a:t>Valore medio regionale</a:t>
            </a:r>
          </a:p>
        </p:txBody>
      </p:sp>
      <p:pic>
        <p:nvPicPr>
          <p:cNvPr id="45" name="Immagine 44">
            <a:extLst>
              <a:ext uri="{FF2B5EF4-FFF2-40B4-BE49-F238E27FC236}">
                <a16:creationId xmlns:a16="http://schemas.microsoft.com/office/drawing/2014/main" id="{F47662D4-FDC1-BBCF-53EE-6066C85622B4}"/>
              </a:ext>
            </a:extLst>
          </p:cNvPr>
          <p:cNvPicPr>
            <a:picLocks noChangeAspect="1"/>
          </p:cNvPicPr>
          <p:nvPr/>
        </p:nvPicPr>
        <p:blipFill>
          <a:blip r:embed="rId2"/>
          <a:stretch>
            <a:fillRect/>
          </a:stretch>
        </p:blipFill>
        <p:spPr>
          <a:xfrm>
            <a:off x="2857564" y="2633516"/>
            <a:ext cx="5903976" cy="1087093"/>
          </a:xfrm>
          <a:prstGeom prst="rect">
            <a:avLst/>
          </a:prstGeom>
        </p:spPr>
      </p:pic>
      <p:pic>
        <p:nvPicPr>
          <p:cNvPr id="46" name="Immagine 45">
            <a:extLst>
              <a:ext uri="{FF2B5EF4-FFF2-40B4-BE49-F238E27FC236}">
                <a16:creationId xmlns:a16="http://schemas.microsoft.com/office/drawing/2014/main" id="{093CEA92-DB12-2FEF-5A7E-DA2492546E75}"/>
              </a:ext>
            </a:extLst>
          </p:cNvPr>
          <p:cNvPicPr>
            <a:picLocks noChangeAspect="1"/>
          </p:cNvPicPr>
          <p:nvPr/>
        </p:nvPicPr>
        <p:blipFill>
          <a:blip r:embed="rId3"/>
          <a:stretch>
            <a:fillRect/>
          </a:stretch>
        </p:blipFill>
        <p:spPr>
          <a:xfrm>
            <a:off x="2857564" y="3335711"/>
            <a:ext cx="5903976" cy="1087093"/>
          </a:xfrm>
          <a:prstGeom prst="rect">
            <a:avLst/>
          </a:prstGeom>
        </p:spPr>
      </p:pic>
      <p:pic>
        <p:nvPicPr>
          <p:cNvPr id="47" name="Immagine 46">
            <a:extLst>
              <a:ext uri="{FF2B5EF4-FFF2-40B4-BE49-F238E27FC236}">
                <a16:creationId xmlns:a16="http://schemas.microsoft.com/office/drawing/2014/main" id="{65D33FC7-FA0D-93B0-F79F-04B298216CC6}"/>
              </a:ext>
            </a:extLst>
          </p:cNvPr>
          <p:cNvPicPr>
            <a:picLocks noChangeAspect="1"/>
          </p:cNvPicPr>
          <p:nvPr/>
        </p:nvPicPr>
        <p:blipFill>
          <a:blip r:embed="rId4"/>
          <a:stretch>
            <a:fillRect/>
          </a:stretch>
        </p:blipFill>
        <p:spPr>
          <a:xfrm>
            <a:off x="2857564" y="4040078"/>
            <a:ext cx="5903976" cy="1087093"/>
          </a:xfrm>
          <a:prstGeom prst="rect">
            <a:avLst/>
          </a:prstGeom>
        </p:spPr>
      </p:pic>
      <p:pic>
        <p:nvPicPr>
          <p:cNvPr id="48" name="Immagine 47">
            <a:extLst>
              <a:ext uri="{FF2B5EF4-FFF2-40B4-BE49-F238E27FC236}">
                <a16:creationId xmlns:a16="http://schemas.microsoft.com/office/drawing/2014/main" id="{CC19AC4D-3EDD-6815-45A4-252AEA2865C6}"/>
              </a:ext>
            </a:extLst>
          </p:cNvPr>
          <p:cNvPicPr>
            <a:picLocks noChangeAspect="1"/>
          </p:cNvPicPr>
          <p:nvPr/>
        </p:nvPicPr>
        <p:blipFill>
          <a:blip r:embed="rId5"/>
          <a:stretch>
            <a:fillRect/>
          </a:stretch>
        </p:blipFill>
        <p:spPr>
          <a:xfrm>
            <a:off x="2857564" y="4738770"/>
            <a:ext cx="5903976" cy="1087093"/>
          </a:xfrm>
          <a:prstGeom prst="rect">
            <a:avLst/>
          </a:prstGeom>
        </p:spPr>
      </p:pic>
      <p:pic>
        <p:nvPicPr>
          <p:cNvPr id="49" name="Immagine 48">
            <a:extLst>
              <a:ext uri="{FF2B5EF4-FFF2-40B4-BE49-F238E27FC236}">
                <a16:creationId xmlns:a16="http://schemas.microsoft.com/office/drawing/2014/main" id="{0FAD3DDD-130D-D6D4-0A18-560821869FB4}"/>
              </a:ext>
            </a:extLst>
          </p:cNvPr>
          <p:cNvPicPr>
            <a:picLocks noChangeAspect="1"/>
          </p:cNvPicPr>
          <p:nvPr/>
        </p:nvPicPr>
        <p:blipFill>
          <a:blip r:embed="rId6"/>
          <a:stretch>
            <a:fillRect/>
          </a:stretch>
        </p:blipFill>
        <p:spPr>
          <a:xfrm>
            <a:off x="2857564" y="5446340"/>
            <a:ext cx="5903976" cy="1103376"/>
          </a:xfrm>
          <a:prstGeom prst="rect">
            <a:avLst/>
          </a:prstGeom>
        </p:spPr>
      </p:pic>
      <p:sp>
        <p:nvSpPr>
          <p:cNvPr id="2" name="Text Box 49">
            <a:extLst>
              <a:ext uri="{FF2B5EF4-FFF2-40B4-BE49-F238E27FC236}">
                <a16:creationId xmlns:a16="http://schemas.microsoft.com/office/drawing/2014/main" id="{B68DEF00-CC1F-3CE9-976B-EF9415CF7B55}"/>
              </a:ext>
            </a:extLst>
          </p:cNvPr>
          <p:cNvSpPr txBox="1">
            <a:spLocks noChangeArrowheads="1"/>
          </p:cNvSpPr>
          <p:nvPr/>
        </p:nvSpPr>
        <p:spPr bwMode="auto">
          <a:xfrm>
            <a:off x="335360" y="6342724"/>
            <a:ext cx="825341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1.004 casi.</a:t>
            </a:r>
            <a:r>
              <a:rPr kumimoji="0" lang="it-IT" altLang="ja-JP"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119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1DD4A8A-4557-43BE-B772-CED4DDAA3ED0}"/>
              </a:ext>
            </a:extLst>
          </p:cNvPr>
          <p:cNvSpPr txBox="1">
            <a:spLocks/>
          </p:cNvSpPr>
          <p:nvPr/>
        </p:nvSpPr>
        <p:spPr>
          <a:xfrm>
            <a:off x="335360" y="248643"/>
            <a:ext cx="11856640"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Soddisfazione per i Distretti del Commercio </a:t>
            </a:r>
            <a:r>
              <a:rPr lang="it-IT" sz="2400" dirty="0">
                <a:solidFill>
                  <a:srgbClr val="203864"/>
                </a:solidFill>
                <a:latin typeface="Century Gothic" panose="020B0502020202020204" pitchFamily="34" charset="0"/>
                <a:ea typeface="+mj-ea"/>
                <a:cs typeface="Arial"/>
              </a:rPr>
              <a:t>|</a:t>
            </a:r>
            <a:r>
              <a:rPr lang="it-IT" sz="2400" dirty="0">
                <a:latin typeface="Century Gothic" panose="020B0502020202020204" pitchFamily="34" charset="0"/>
                <a:cs typeface="Arial"/>
              </a:rPr>
              <a:t> Quasi il 52% delle imprese che risiedono in un comune con un Distretto sono soddisfatte di tale iniziativa.</a:t>
            </a:r>
            <a:br>
              <a:rPr lang="it-IT" sz="2400" dirty="0">
                <a:latin typeface="Century Gothic" panose="020B0502020202020204" pitchFamily="34" charset="0"/>
                <a:cs typeface="Arial"/>
              </a:rPr>
            </a:br>
            <a:r>
              <a:rPr lang="it-IT" sz="2400" dirty="0">
                <a:latin typeface="Century Gothic" panose="020B0502020202020204" pitchFamily="34" charset="0"/>
                <a:cs typeface="Arial"/>
              </a:rPr>
              <a:t>La quota sale al 63% tra le imprese di Pordenone.</a:t>
            </a:r>
            <a:endParaRPr lang="it-IT" sz="2400" dirty="0">
              <a:latin typeface="Century Gothic" panose="020B0502020202020204" pitchFamily="34" charset="0"/>
              <a:ea typeface="+mj-ea"/>
              <a:cs typeface="Arial"/>
            </a:endParaRPr>
          </a:p>
        </p:txBody>
      </p:sp>
      <p:sp>
        <p:nvSpPr>
          <p:cNvPr id="8" name="Rettangolo 7">
            <a:extLst>
              <a:ext uri="{FF2B5EF4-FFF2-40B4-BE49-F238E27FC236}">
                <a16:creationId xmlns:a16="http://schemas.microsoft.com/office/drawing/2014/main" id="{C7305EB9-750E-4B40-A660-E2DE21A0A153}"/>
              </a:ext>
            </a:extLst>
          </p:cNvPr>
          <p:cNvSpPr/>
          <p:nvPr/>
        </p:nvSpPr>
        <p:spPr>
          <a:xfrm>
            <a:off x="334963" y="1515000"/>
            <a:ext cx="11665296" cy="676788"/>
          </a:xfrm>
          <a:prstGeom prst="rect">
            <a:avLst/>
          </a:prstGeom>
        </p:spPr>
        <p:txBody>
          <a:bodyPr wrap="square">
            <a:spAutoFit/>
          </a:bodyPr>
          <a:lstStyle/>
          <a:p>
            <a:pPr eaLnBrk="1" hangingPunct="1">
              <a:lnSpc>
                <a:spcPct val="110000"/>
              </a:lnSpc>
              <a:spcBef>
                <a:spcPts val="600"/>
              </a:spcBef>
            </a:pPr>
            <a:r>
              <a:rPr lang="it-IT" altLang="ja-JP" sz="1600" b="0" i="1" dirty="0">
                <a:latin typeface="Century Gothic" panose="020B0502020202020204" pitchFamily="34" charset="0"/>
                <a:cs typeface="Calibri Light" panose="020F0302020204030204" pitchFamily="34" charset="0"/>
              </a:rPr>
              <a:t>(Rispondono solo le imprese di commercio e turismo che risiedono in un comune con un distretto del commercio)</a:t>
            </a:r>
            <a:r>
              <a:rPr lang="it-IT" altLang="ja-JP" sz="1800" b="0" i="1" dirty="0">
                <a:latin typeface="Century Gothic" panose="020B0502020202020204" pitchFamily="34" charset="0"/>
                <a:cs typeface="Calibri Light" panose="020F0302020204030204" pitchFamily="34" charset="0"/>
              </a:rPr>
              <a:t> </a:t>
            </a:r>
            <a:r>
              <a:rPr lang="it-IT" altLang="ja-JP" sz="1800" dirty="0">
                <a:latin typeface="Century Gothic" panose="020B0502020202020204" pitchFamily="34" charset="0"/>
                <a:cs typeface="Calibri Light" panose="020F0302020204030204" pitchFamily="34" charset="0"/>
              </a:rPr>
              <a:t>Quanto si ritiene soddisfatto della presenza del distretto del commercio nel Suo comune?</a:t>
            </a:r>
          </a:p>
        </p:txBody>
      </p:sp>
      <p:graphicFrame>
        <p:nvGraphicFramePr>
          <p:cNvPr id="37" name="Tabella 6">
            <a:extLst>
              <a:ext uri="{FF2B5EF4-FFF2-40B4-BE49-F238E27FC236}">
                <a16:creationId xmlns:a16="http://schemas.microsoft.com/office/drawing/2014/main" id="{05E60172-ABC7-08D5-67CC-88BA7A2049B5}"/>
              </a:ext>
            </a:extLst>
          </p:cNvPr>
          <p:cNvGraphicFramePr>
            <a:graphicFrameLocks noGrp="1"/>
          </p:cNvGraphicFramePr>
          <p:nvPr/>
        </p:nvGraphicFramePr>
        <p:xfrm>
          <a:off x="2677884" y="3584261"/>
          <a:ext cx="2407223" cy="582424"/>
        </p:xfrm>
        <a:graphic>
          <a:graphicData uri="http://schemas.openxmlformats.org/drawingml/2006/table">
            <a:tbl>
              <a:tblPr firstRow="1" bandRow="1">
                <a:tableStyleId>{5C22544A-7EE6-4342-B048-85BDC9FD1C3A}</a:tableStyleId>
              </a:tblPr>
              <a:tblGrid>
                <a:gridCol w="2407223">
                  <a:extLst>
                    <a:ext uri="{9D8B030D-6E8A-4147-A177-3AD203B41FA5}">
                      <a16:colId xmlns:a16="http://schemas.microsoft.com/office/drawing/2014/main" val="2993247452"/>
                    </a:ext>
                  </a:extLst>
                </a:gridCol>
              </a:tblGrid>
              <a:tr h="582424">
                <a:tc>
                  <a:txBody>
                    <a:bodyPr/>
                    <a:lstStyle/>
                    <a:p>
                      <a:pPr algn="r"/>
                      <a:r>
                        <a:rPr lang="it-IT" sz="1800" dirty="0">
                          <a:solidFill>
                            <a:schemeClr val="tx1"/>
                          </a:solidFill>
                          <a:latin typeface="Century Gothic" panose="020B0502020202020204" pitchFamily="34" charset="0"/>
                        </a:rPr>
                        <a:t>Friuli-Venezia Giulia</a:t>
                      </a:r>
                    </a:p>
                  </a:txBody>
                  <a:tcPr marL="83127" marR="83127"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13610616"/>
                  </a:ext>
                </a:extLst>
              </a:tr>
            </a:tbl>
          </a:graphicData>
        </a:graphic>
      </p:graphicFrame>
      <p:sp>
        <p:nvSpPr>
          <p:cNvPr id="45" name="Rettangolo con angoli arrotondati 44">
            <a:extLst>
              <a:ext uri="{FF2B5EF4-FFF2-40B4-BE49-F238E27FC236}">
                <a16:creationId xmlns:a16="http://schemas.microsoft.com/office/drawing/2014/main" id="{C8EBEEFB-3419-3387-AA35-6E4C16667782}"/>
              </a:ext>
            </a:extLst>
          </p:cNvPr>
          <p:cNvSpPr/>
          <p:nvPr/>
        </p:nvSpPr>
        <p:spPr bwMode="auto">
          <a:xfrm>
            <a:off x="5133020" y="2376884"/>
            <a:ext cx="440458" cy="257116"/>
          </a:xfrm>
          <a:prstGeom prst="round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strike="noStrike" cap="none" normalizeH="0" baseline="0" dirty="0">
              <a:ln>
                <a:noFill/>
              </a:ln>
              <a:solidFill>
                <a:schemeClr val="tx1"/>
              </a:solidFill>
              <a:effectLst/>
              <a:latin typeface="Arial" charset="0"/>
            </a:endParaRPr>
          </a:p>
        </p:txBody>
      </p:sp>
      <p:sp>
        <p:nvSpPr>
          <p:cNvPr id="46" name="CasellaDiTesto 45">
            <a:extLst>
              <a:ext uri="{FF2B5EF4-FFF2-40B4-BE49-F238E27FC236}">
                <a16:creationId xmlns:a16="http://schemas.microsoft.com/office/drawing/2014/main" id="{85364770-B960-8ACE-6E8B-0B639329CAF5}"/>
              </a:ext>
            </a:extLst>
          </p:cNvPr>
          <p:cNvSpPr txBox="1"/>
          <p:nvPr/>
        </p:nvSpPr>
        <p:spPr>
          <a:xfrm>
            <a:off x="5500203" y="2357937"/>
            <a:ext cx="2035628" cy="338554"/>
          </a:xfrm>
          <a:prstGeom prst="rect">
            <a:avLst/>
          </a:prstGeom>
          <a:noFill/>
        </p:spPr>
        <p:txBody>
          <a:bodyPr wrap="square" rtlCol="0">
            <a:spAutoFit/>
          </a:bodyPr>
          <a:lstStyle/>
          <a:p>
            <a:r>
              <a:rPr lang="it-IT" sz="1600" b="0" i="1" dirty="0">
                <a:latin typeface="Century Gothic" panose="020B0502020202020204" pitchFamily="34" charset="0"/>
              </a:rPr>
              <a:t> Voti da 0 a 5</a:t>
            </a:r>
          </a:p>
        </p:txBody>
      </p:sp>
      <p:sp>
        <p:nvSpPr>
          <p:cNvPr id="47" name="Rettangolo con angoli arrotondati 46">
            <a:extLst>
              <a:ext uri="{FF2B5EF4-FFF2-40B4-BE49-F238E27FC236}">
                <a16:creationId xmlns:a16="http://schemas.microsoft.com/office/drawing/2014/main" id="{A37BB7ED-FC37-74AC-39D1-5B991A316DC7}"/>
              </a:ext>
            </a:extLst>
          </p:cNvPr>
          <p:cNvSpPr/>
          <p:nvPr/>
        </p:nvSpPr>
        <p:spPr bwMode="auto">
          <a:xfrm>
            <a:off x="9190456" y="2376876"/>
            <a:ext cx="440458" cy="257116"/>
          </a:xfrm>
          <a:prstGeom prst="roundRect">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strike="noStrike" cap="none" normalizeH="0" baseline="0" dirty="0">
              <a:ln>
                <a:noFill/>
              </a:ln>
              <a:solidFill>
                <a:schemeClr val="tx1"/>
              </a:solidFill>
              <a:effectLst/>
              <a:latin typeface="Arial" charset="0"/>
            </a:endParaRPr>
          </a:p>
        </p:txBody>
      </p:sp>
      <p:sp>
        <p:nvSpPr>
          <p:cNvPr id="48" name="CasellaDiTesto 47">
            <a:extLst>
              <a:ext uri="{FF2B5EF4-FFF2-40B4-BE49-F238E27FC236}">
                <a16:creationId xmlns:a16="http://schemas.microsoft.com/office/drawing/2014/main" id="{2DE77EDA-5CE0-F5F4-AB01-B59A4411E3F5}"/>
              </a:ext>
            </a:extLst>
          </p:cNvPr>
          <p:cNvSpPr txBox="1"/>
          <p:nvPr/>
        </p:nvSpPr>
        <p:spPr>
          <a:xfrm>
            <a:off x="9557639" y="2362236"/>
            <a:ext cx="2035628" cy="338554"/>
          </a:xfrm>
          <a:prstGeom prst="rect">
            <a:avLst/>
          </a:prstGeom>
          <a:noFill/>
        </p:spPr>
        <p:txBody>
          <a:bodyPr wrap="square" rtlCol="0">
            <a:spAutoFit/>
          </a:bodyPr>
          <a:lstStyle/>
          <a:p>
            <a:r>
              <a:rPr lang="it-IT" sz="1600" b="0" i="1" dirty="0">
                <a:latin typeface="Century Gothic" panose="020B0502020202020204" pitchFamily="34" charset="0"/>
              </a:rPr>
              <a:t> Voti da 6 a 10</a:t>
            </a:r>
          </a:p>
        </p:txBody>
      </p:sp>
      <p:graphicFrame>
        <p:nvGraphicFramePr>
          <p:cNvPr id="49" name="Tabella 6">
            <a:extLst>
              <a:ext uri="{FF2B5EF4-FFF2-40B4-BE49-F238E27FC236}">
                <a16:creationId xmlns:a16="http://schemas.microsoft.com/office/drawing/2014/main" id="{43B7945A-51B5-C378-7F23-CBADFE91CD40}"/>
              </a:ext>
            </a:extLst>
          </p:cNvPr>
          <p:cNvGraphicFramePr>
            <a:graphicFrameLocks noGrp="1"/>
          </p:cNvGraphicFramePr>
          <p:nvPr/>
        </p:nvGraphicFramePr>
        <p:xfrm>
          <a:off x="2865081" y="5678710"/>
          <a:ext cx="2220026" cy="582424"/>
        </p:xfrm>
        <a:graphic>
          <a:graphicData uri="http://schemas.openxmlformats.org/drawingml/2006/table">
            <a:tbl>
              <a:tblPr firstRow="1" bandRow="1">
                <a:tableStyleId>{5C22544A-7EE6-4342-B048-85BDC9FD1C3A}</a:tableStyleId>
              </a:tblPr>
              <a:tblGrid>
                <a:gridCol w="2220026">
                  <a:extLst>
                    <a:ext uri="{9D8B030D-6E8A-4147-A177-3AD203B41FA5}">
                      <a16:colId xmlns:a16="http://schemas.microsoft.com/office/drawing/2014/main" val="2993247452"/>
                    </a:ext>
                  </a:extLst>
                </a:gridCol>
              </a:tblGrid>
              <a:tr h="582424">
                <a:tc>
                  <a:txBody>
                    <a:bodyPr/>
                    <a:lstStyle/>
                    <a:p>
                      <a:pPr algn="r"/>
                      <a:r>
                        <a:rPr lang="it-IT" dirty="0">
                          <a:solidFill>
                            <a:schemeClr val="tx1"/>
                          </a:solidFill>
                          <a:latin typeface="Century Gothic" panose="020B0502020202020204" pitchFamily="34" charset="0"/>
                        </a:rPr>
                        <a:t>Gorizia</a:t>
                      </a:r>
                    </a:p>
                  </a:txBody>
                  <a:tcPr marL="83127" marR="8312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13610616"/>
                  </a:ext>
                </a:extLst>
              </a:tr>
            </a:tbl>
          </a:graphicData>
        </a:graphic>
      </p:graphicFrame>
      <p:graphicFrame>
        <p:nvGraphicFramePr>
          <p:cNvPr id="50" name="Tabella 6">
            <a:extLst>
              <a:ext uri="{FF2B5EF4-FFF2-40B4-BE49-F238E27FC236}">
                <a16:creationId xmlns:a16="http://schemas.microsoft.com/office/drawing/2014/main" id="{4DDD7CAC-096C-92C7-DF53-30FE6D69B0C0}"/>
              </a:ext>
            </a:extLst>
          </p:cNvPr>
          <p:cNvGraphicFramePr>
            <a:graphicFrameLocks noGrp="1"/>
          </p:cNvGraphicFramePr>
          <p:nvPr/>
        </p:nvGraphicFramePr>
        <p:xfrm>
          <a:off x="2865077" y="2886111"/>
          <a:ext cx="2220026" cy="582424"/>
        </p:xfrm>
        <a:graphic>
          <a:graphicData uri="http://schemas.openxmlformats.org/drawingml/2006/table">
            <a:tbl>
              <a:tblPr firstRow="1" bandRow="1">
                <a:tableStyleId>{5C22544A-7EE6-4342-B048-85BDC9FD1C3A}</a:tableStyleId>
              </a:tblPr>
              <a:tblGrid>
                <a:gridCol w="2220026">
                  <a:extLst>
                    <a:ext uri="{9D8B030D-6E8A-4147-A177-3AD203B41FA5}">
                      <a16:colId xmlns:a16="http://schemas.microsoft.com/office/drawing/2014/main" val="2993247452"/>
                    </a:ext>
                  </a:extLst>
                </a:gridCol>
              </a:tblGrid>
              <a:tr h="582424">
                <a:tc>
                  <a:txBody>
                    <a:bodyPr/>
                    <a:lstStyle/>
                    <a:p>
                      <a:pPr algn="r"/>
                      <a:r>
                        <a:rPr lang="it-IT" dirty="0">
                          <a:solidFill>
                            <a:schemeClr val="tx1"/>
                          </a:solidFill>
                          <a:latin typeface="Century Gothic" panose="020B0502020202020204" pitchFamily="34" charset="0"/>
                        </a:rPr>
                        <a:t>Pordenone</a:t>
                      </a:r>
                    </a:p>
                  </a:txBody>
                  <a:tcPr marL="83127" marR="8312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13610616"/>
                  </a:ext>
                </a:extLst>
              </a:tr>
            </a:tbl>
          </a:graphicData>
        </a:graphic>
      </p:graphicFrame>
      <p:graphicFrame>
        <p:nvGraphicFramePr>
          <p:cNvPr id="51" name="Tabella 6">
            <a:extLst>
              <a:ext uri="{FF2B5EF4-FFF2-40B4-BE49-F238E27FC236}">
                <a16:creationId xmlns:a16="http://schemas.microsoft.com/office/drawing/2014/main" id="{F42536B6-FE57-A86D-AE18-D9B7D6358D35}"/>
              </a:ext>
            </a:extLst>
          </p:cNvPr>
          <p:cNvGraphicFramePr>
            <a:graphicFrameLocks noGrp="1"/>
          </p:cNvGraphicFramePr>
          <p:nvPr/>
        </p:nvGraphicFramePr>
        <p:xfrm>
          <a:off x="2865077" y="4980561"/>
          <a:ext cx="2220026" cy="582424"/>
        </p:xfrm>
        <a:graphic>
          <a:graphicData uri="http://schemas.openxmlformats.org/drawingml/2006/table">
            <a:tbl>
              <a:tblPr firstRow="1" bandRow="1">
                <a:tableStyleId>{5C22544A-7EE6-4342-B048-85BDC9FD1C3A}</a:tableStyleId>
              </a:tblPr>
              <a:tblGrid>
                <a:gridCol w="2220026">
                  <a:extLst>
                    <a:ext uri="{9D8B030D-6E8A-4147-A177-3AD203B41FA5}">
                      <a16:colId xmlns:a16="http://schemas.microsoft.com/office/drawing/2014/main" val="2993247452"/>
                    </a:ext>
                  </a:extLst>
                </a:gridCol>
              </a:tblGrid>
              <a:tr h="582424">
                <a:tc>
                  <a:txBody>
                    <a:bodyPr/>
                    <a:lstStyle/>
                    <a:p>
                      <a:pPr algn="r"/>
                      <a:r>
                        <a:rPr lang="it-IT" dirty="0">
                          <a:solidFill>
                            <a:schemeClr val="tx1"/>
                          </a:solidFill>
                          <a:latin typeface="Century Gothic" panose="020B0502020202020204" pitchFamily="34" charset="0"/>
                        </a:rPr>
                        <a:t>Trieste</a:t>
                      </a:r>
                    </a:p>
                  </a:txBody>
                  <a:tcPr marL="83127" marR="8312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13610616"/>
                  </a:ext>
                </a:extLst>
              </a:tr>
            </a:tbl>
          </a:graphicData>
        </a:graphic>
      </p:graphicFrame>
      <p:graphicFrame>
        <p:nvGraphicFramePr>
          <p:cNvPr id="52" name="Tabella 6">
            <a:extLst>
              <a:ext uri="{FF2B5EF4-FFF2-40B4-BE49-F238E27FC236}">
                <a16:creationId xmlns:a16="http://schemas.microsoft.com/office/drawing/2014/main" id="{BE91B4D3-BCE5-AAB2-2CA6-21BE418FBB56}"/>
              </a:ext>
            </a:extLst>
          </p:cNvPr>
          <p:cNvGraphicFramePr>
            <a:graphicFrameLocks noGrp="1"/>
          </p:cNvGraphicFramePr>
          <p:nvPr/>
        </p:nvGraphicFramePr>
        <p:xfrm>
          <a:off x="2865077" y="4282411"/>
          <a:ext cx="2220026" cy="582424"/>
        </p:xfrm>
        <a:graphic>
          <a:graphicData uri="http://schemas.openxmlformats.org/drawingml/2006/table">
            <a:tbl>
              <a:tblPr firstRow="1" bandRow="1">
                <a:tableStyleId>{5C22544A-7EE6-4342-B048-85BDC9FD1C3A}</a:tableStyleId>
              </a:tblPr>
              <a:tblGrid>
                <a:gridCol w="2220026">
                  <a:extLst>
                    <a:ext uri="{9D8B030D-6E8A-4147-A177-3AD203B41FA5}">
                      <a16:colId xmlns:a16="http://schemas.microsoft.com/office/drawing/2014/main" val="2993247452"/>
                    </a:ext>
                  </a:extLst>
                </a:gridCol>
              </a:tblGrid>
              <a:tr h="582424">
                <a:tc>
                  <a:txBody>
                    <a:bodyPr/>
                    <a:lstStyle/>
                    <a:p>
                      <a:pPr algn="r"/>
                      <a:r>
                        <a:rPr lang="it-IT" dirty="0">
                          <a:solidFill>
                            <a:schemeClr val="tx1"/>
                          </a:solidFill>
                          <a:latin typeface="Century Gothic" panose="020B0502020202020204" pitchFamily="34" charset="0"/>
                        </a:rPr>
                        <a:t>Udine</a:t>
                      </a:r>
                    </a:p>
                  </a:txBody>
                  <a:tcPr marL="83127" marR="8312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13610616"/>
                  </a:ext>
                </a:extLst>
              </a:tr>
            </a:tbl>
          </a:graphicData>
        </a:graphic>
      </p:graphicFrame>
      <p:sp>
        <p:nvSpPr>
          <p:cNvPr id="53" name="Freccia a sinistra 52">
            <a:extLst>
              <a:ext uri="{FF2B5EF4-FFF2-40B4-BE49-F238E27FC236}">
                <a16:creationId xmlns:a16="http://schemas.microsoft.com/office/drawing/2014/main" id="{BCAF3EDA-8318-0012-B4E4-71C0C1927EFD}"/>
              </a:ext>
            </a:extLst>
          </p:cNvPr>
          <p:cNvSpPr/>
          <p:nvPr/>
        </p:nvSpPr>
        <p:spPr bwMode="auto">
          <a:xfrm>
            <a:off x="10884248" y="3809999"/>
            <a:ext cx="1008131" cy="234274"/>
          </a:xfrm>
          <a:prstGeom prst="leftArrow">
            <a:avLst/>
          </a:prstGeom>
          <a:solidFill>
            <a:schemeClr val="tx1"/>
          </a:solidFill>
          <a:ln w="127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54" name="CasellaDiTesto 53">
            <a:extLst>
              <a:ext uri="{FF2B5EF4-FFF2-40B4-BE49-F238E27FC236}">
                <a16:creationId xmlns:a16="http://schemas.microsoft.com/office/drawing/2014/main" id="{3A543BBC-1DFD-0588-A73B-149A8D6AD3BF}"/>
              </a:ext>
            </a:extLst>
          </p:cNvPr>
          <p:cNvSpPr txBox="1"/>
          <p:nvPr/>
        </p:nvSpPr>
        <p:spPr>
          <a:xfrm>
            <a:off x="10988489" y="3056402"/>
            <a:ext cx="1209555" cy="830997"/>
          </a:xfrm>
          <a:prstGeom prst="rect">
            <a:avLst/>
          </a:prstGeom>
          <a:noFill/>
        </p:spPr>
        <p:txBody>
          <a:bodyPr wrap="square" rtlCol="0">
            <a:spAutoFit/>
          </a:bodyPr>
          <a:lstStyle/>
          <a:p>
            <a:r>
              <a:rPr lang="it-IT" sz="1600" i="1" dirty="0">
                <a:latin typeface="Century Gothic" panose="020B0502020202020204" pitchFamily="34" charset="0"/>
              </a:rPr>
              <a:t>Valore medio regionale</a:t>
            </a:r>
          </a:p>
        </p:txBody>
      </p:sp>
      <p:pic>
        <p:nvPicPr>
          <p:cNvPr id="55" name="Immagine 54">
            <a:extLst>
              <a:ext uri="{FF2B5EF4-FFF2-40B4-BE49-F238E27FC236}">
                <a16:creationId xmlns:a16="http://schemas.microsoft.com/office/drawing/2014/main" id="{52296C44-4F35-0EC0-4BAD-68BDA06C6F69}"/>
              </a:ext>
            </a:extLst>
          </p:cNvPr>
          <p:cNvPicPr>
            <a:picLocks noChangeAspect="1"/>
          </p:cNvPicPr>
          <p:nvPr/>
        </p:nvPicPr>
        <p:blipFill>
          <a:blip r:embed="rId2"/>
          <a:stretch>
            <a:fillRect/>
          </a:stretch>
        </p:blipFill>
        <p:spPr>
          <a:xfrm>
            <a:off x="4980272" y="3335711"/>
            <a:ext cx="5903976" cy="1103376"/>
          </a:xfrm>
          <a:prstGeom prst="rect">
            <a:avLst/>
          </a:prstGeom>
        </p:spPr>
      </p:pic>
      <p:pic>
        <p:nvPicPr>
          <p:cNvPr id="56" name="Immagine 55">
            <a:extLst>
              <a:ext uri="{FF2B5EF4-FFF2-40B4-BE49-F238E27FC236}">
                <a16:creationId xmlns:a16="http://schemas.microsoft.com/office/drawing/2014/main" id="{E6E5397A-8C28-39E7-D869-1DCCC37C6920}"/>
              </a:ext>
            </a:extLst>
          </p:cNvPr>
          <p:cNvPicPr>
            <a:picLocks noChangeAspect="1"/>
          </p:cNvPicPr>
          <p:nvPr/>
        </p:nvPicPr>
        <p:blipFill>
          <a:blip r:embed="rId3"/>
          <a:stretch>
            <a:fillRect/>
          </a:stretch>
        </p:blipFill>
        <p:spPr>
          <a:xfrm>
            <a:off x="4980272" y="5446340"/>
            <a:ext cx="5903976" cy="1103376"/>
          </a:xfrm>
          <a:prstGeom prst="rect">
            <a:avLst/>
          </a:prstGeom>
        </p:spPr>
      </p:pic>
      <p:pic>
        <p:nvPicPr>
          <p:cNvPr id="57" name="Immagine 56">
            <a:extLst>
              <a:ext uri="{FF2B5EF4-FFF2-40B4-BE49-F238E27FC236}">
                <a16:creationId xmlns:a16="http://schemas.microsoft.com/office/drawing/2014/main" id="{5EC8AECF-EFB3-2105-4D31-E31A864D074C}"/>
              </a:ext>
            </a:extLst>
          </p:cNvPr>
          <p:cNvPicPr>
            <a:picLocks noChangeAspect="1"/>
          </p:cNvPicPr>
          <p:nvPr/>
        </p:nvPicPr>
        <p:blipFill>
          <a:blip r:embed="rId4"/>
          <a:stretch>
            <a:fillRect/>
          </a:stretch>
        </p:blipFill>
        <p:spPr>
          <a:xfrm>
            <a:off x="4980272" y="4738770"/>
            <a:ext cx="5903976" cy="1103376"/>
          </a:xfrm>
          <a:prstGeom prst="rect">
            <a:avLst/>
          </a:prstGeom>
        </p:spPr>
      </p:pic>
      <p:pic>
        <p:nvPicPr>
          <p:cNvPr id="58" name="Immagine 57">
            <a:extLst>
              <a:ext uri="{FF2B5EF4-FFF2-40B4-BE49-F238E27FC236}">
                <a16:creationId xmlns:a16="http://schemas.microsoft.com/office/drawing/2014/main" id="{DE20D2DF-85E1-350D-2697-FBCD166927D5}"/>
              </a:ext>
            </a:extLst>
          </p:cNvPr>
          <p:cNvPicPr>
            <a:picLocks noChangeAspect="1"/>
          </p:cNvPicPr>
          <p:nvPr/>
        </p:nvPicPr>
        <p:blipFill>
          <a:blip r:embed="rId5"/>
          <a:stretch>
            <a:fillRect/>
          </a:stretch>
        </p:blipFill>
        <p:spPr>
          <a:xfrm>
            <a:off x="4980272" y="4031198"/>
            <a:ext cx="5903976" cy="1103376"/>
          </a:xfrm>
          <a:prstGeom prst="rect">
            <a:avLst/>
          </a:prstGeom>
        </p:spPr>
      </p:pic>
      <p:pic>
        <p:nvPicPr>
          <p:cNvPr id="59" name="Immagine 58">
            <a:extLst>
              <a:ext uri="{FF2B5EF4-FFF2-40B4-BE49-F238E27FC236}">
                <a16:creationId xmlns:a16="http://schemas.microsoft.com/office/drawing/2014/main" id="{7902CDD5-2E7D-8214-1F34-795815AC526B}"/>
              </a:ext>
            </a:extLst>
          </p:cNvPr>
          <p:cNvPicPr>
            <a:picLocks noChangeAspect="1"/>
          </p:cNvPicPr>
          <p:nvPr/>
        </p:nvPicPr>
        <p:blipFill>
          <a:blip r:embed="rId6"/>
          <a:stretch>
            <a:fillRect/>
          </a:stretch>
        </p:blipFill>
        <p:spPr>
          <a:xfrm>
            <a:off x="4980272" y="2633516"/>
            <a:ext cx="5903976" cy="1103376"/>
          </a:xfrm>
          <a:prstGeom prst="rect">
            <a:avLst/>
          </a:prstGeom>
        </p:spPr>
      </p:pic>
      <p:sp>
        <p:nvSpPr>
          <p:cNvPr id="4" name="Rettangolo 3">
            <a:extLst>
              <a:ext uri="{FF2B5EF4-FFF2-40B4-BE49-F238E27FC236}">
                <a16:creationId xmlns:a16="http://schemas.microsoft.com/office/drawing/2014/main" id="{8B0A4F2F-1673-045C-3D8F-8E2CB6FAB0A1}"/>
              </a:ext>
            </a:extLst>
          </p:cNvPr>
          <p:cNvSpPr/>
          <p:nvPr/>
        </p:nvSpPr>
        <p:spPr bwMode="auto">
          <a:xfrm>
            <a:off x="335360" y="3180024"/>
            <a:ext cx="2204423" cy="2623634"/>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Century Gothic" panose="020B0502020202020204" pitchFamily="34" charset="0"/>
              </a:rPr>
              <a:t>Le imprese del commercio e del turismo che operano in comuni </a:t>
            </a:r>
            <a:r>
              <a:rPr kumimoji="0" lang="it-IT" sz="1800" b="0" i="0" u="sng" strike="noStrike" cap="none" normalizeH="0" baseline="0" dirty="0">
                <a:ln>
                  <a:noFill/>
                </a:ln>
                <a:solidFill>
                  <a:schemeClr val="tx1"/>
                </a:solidFill>
                <a:effectLst/>
                <a:latin typeface="Century Gothic" panose="020B0502020202020204" pitchFamily="34" charset="0"/>
              </a:rPr>
              <a:t>già</a:t>
            </a:r>
            <a:r>
              <a:rPr kumimoji="0" lang="it-IT" sz="1800" b="0" i="0" u="none" strike="noStrike" cap="none" normalizeH="0" baseline="0" dirty="0">
                <a:ln>
                  <a:noFill/>
                </a:ln>
                <a:solidFill>
                  <a:schemeClr val="tx1"/>
                </a:solidFill>
                <a:effectLst/>
                <a:latin typeface="Century Gothic" panose="020B0502020202020204" pitchFamily="34" charset="0"/>
              </a:rPr>
              <a:t> </a:t>
            </a:r>
            <a:r>
              <a:rPr kumimoji="0" lang="it-IT" sz="1800" b="0" i="0" u="sng" strike="noStrike" cap="none" normalizeH="0" baseline="0" dirty="0">
                <a:ln>
                  <a:noFill/>
                </a:ln>
                <a:solidFill>
                  <a:schemeClr val="tx1"/>
                </a:solidFill>
                <a:effectLst/>
                <a:latin typeface="Century Gothic" panose="020B0502020202020204" pitchFamily="34" charset="0"/>
              </a:rPr>
              <a:t>coperti da un distretto del commercio</a:t>
            </a:r>
            <a:r>
              <a:rPr kumimoji="0" lang="it-IT" sz="1800" b="0" i="0" u="none" strike="noStrike" cap="none" normalizeH="0" baseline="0" dirty="0">
                <a:ln>
                  <a:noFill/>
                </a:ln>
                <a:solidFill>
                  <a:schemeClr val="tx1"/>
                </a:solidFill>
                <a:effectLst/>
                <a:latin typeface="Century Gothic" panose="020B0502020202020204" pitchFamily="34" charset="0"/>
              </a:rPr>
              <a:t> sono </a:t>
            </a:r>
            <a:r>
              <a:rPr kumimoji="0" lang="it-IT" sz="2000" i="0" u="none" strike="noStrike" cap="none" normalizeH="0" baseline="0" dirty="0">
                <a:ln>
                  <a:noFill/>
                </a:ln>
                <a:solidFill>
                  <a:schemeClr val="tx1"/>
                </a:solidFill>
                <a:effectLst/>
                <a:latin typeface="Century Gothic" panose="020B0502020202020204" pitchFamily="34" charset="0"/>
              </a:rPr>
              <a:t>4.200.</a:t>
            </a:r>
            <a:endParaRPr kumimoji="0" lang="it-IT" sz="1800" i="0" u="none" strike="noStrike" cap="none" normalizeH="0" baseline="0" dirty="0">
              <a:ln>
                <a:noFill/>
              </a:ln>
              <a:solidFill>
                <a:schemeClr val="tx1"/>
              </a:solidFill>
              <a:effectLst/>
              <a:latin typeface="Century Gothic" panose="020B0502020202020204" pitchFamily="34" charset="0"/>
            </a:endParaRPr>
          </a:p>
        </p:txBody>
      </p:sp>
      <p:pic>
        <p:nvPicPr>
          <p:cNvPr id="6" name="Elemento grafico 5" descr="Docente con riempimento a tinta unita">
            <a:extLst>
              <a:ext uri="{FF2B5EF4-FFF2-40B4-BE49-F238E27FC236}">
                <a16:creationId xmlns:a16="http://schemas.microsoft.com/office/drawing/2014/main" id="{F84C7263-56F4-EB3C-C2A8-F6A98787C05A}"/>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4251" y="2542251"/>
            <a:ext cx="755703" cy="755703"/>
          </a:xfrm>
          <a:prstGeom prst="rect">
            <a:avLst/>
          </a:prstGeom>
        </p:spPr>
      </p:pic>
      <p:sp>
        <p:nvSpPr>
          <p:cNvPr id="2" name="Text Box 49">
            <a:extLst>
              <a:ext uri="{FF2B5EF4-FFF2-40B4-BE49-F238E27FC236}">
                <a16:creationId xmlns:a16="http://schemas.microsoft.com/office/drawing/2014/main" id="{952DBF69-35AF-0540-EB72-B558DA7B9D74}"/>
              </a:ext>
            </a:extLst>
          </p:cNvPr>
          <p:cNvSpPr txBox="1">
            <a:spLocks noChangeArrowheads="1"/>
          </p:cNvSpPr>
          <p:nvPr/>
        </p:nvSpPr>
        <p:spPr bwMode="auto">
          <a:xfrm>
            <a:off x="335360" y="6342724"/>
            <a:ext cx="825341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184 casi.</a:t>
            </a:r>
            <a:r>
              <a:rPr kumimoji="0" lang="it-IT" altLang="ja-JP"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66397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6A4DC93-AF4A-A041-506D-3EFDF92DC46B}"/>
              </a:ext>
            </a:extLst>
          </p:cNvPr>
          <p:cNvSpPr/>
          <p:nvPr/>
        </p:nvSpPr>
        <p:spPr bwMode="auto">
          <a:xfrm>
            <a:off x="6048535" y="4264294"/>
            <a:ext cx="4523589" cy="224129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pic>
        <p:nvPicPr>
          <p:cNvPr id="4" name="Immagine 3">
            <a:extLst>
              <a:ext uri="{FF2B5EF4-FFF2-40B4-BE49-F238E27FC236}">
                <a16:creationId xmlns:a16="http://schemas.microsoft.com/office/drawing/2014/main" id="{1E804C54-C89B-A025-27A4-1BA64D054E69}"/>
              </a:ext>
            </a:extLst>
          </p:cNvPr>
          <p:cNvPicPr>
            <a:picLocks noChangeAspect="1"/>
          </p:cNvPicPr>
          <p:nvPr/>
        </p:nvPicPr>
        <p:blipFill>
          <a:blip r:embed="rId2"/>
          <a:stretch>
            <a:fillRect/>
          </a:stretch>
        </p:blipFill>
        <p:spPr>
          <a:xfrm>
            <a:off x="2491742" y="2567781"/>
            <a:ext cx="4217476" cy="3276629"/>
          </a:xfrm>
          <a:prstGeom prst="rect">
            <a:avLst/>
          </a:prstGeom>
        </p:spPr>
      </p:pic>
      <p:sp>
        <p:nvSpPr>
          <p:cNvPr id="7" name="CasellaDiTesto 6">
            <a:extLst>
              <a:ext uri="{FF2B5EF4-FFF2-40B4-BE49-F238E27FC236}">
                <a16:creationId xmlns:a16="http://schemas.microsoft.com/office/drawing/2014/main" id="{67DDB2BC-ED43-BF6A-533E-A1EBC5034A7D}"/>
              </a:ext>
            </a:extLst>
          </p:cNvPr>
          <p:cNvSpPr txBox="1"/>
          <p:nvPr/>
        </p:nvSpPr>
        <p:spPr>
          <a:xfrm>
            <a:off x="4682129" y="3766974"/>
            <a:ext cx="1451338" cy="646331"/>
          </a:xfrm>
          <a:prstGeom prst="rect">
            <a:avLst/>
          </a:prstGeom>
          <a:noFill/>
        </p:spPr>
        <p:txBody>
          <a:bodyPr wrap="square" rtlCol="0">
            <a:spAutoFit/>
          </a:bodyPr>
          <a:lstStyle/>
          <a:p>
            <a:r>
              <a:rPr lang="it-IT" sz="3600" dirty="0">
                <a:solidFill>
                  <a:schemeClr val="bg1"/>
                </a:solidFill>
                <a:latin typeface="Century Gothic" panose="020B0502020202020204" pitchFamily="34" charset="0"/>
              </a:rPr>
              <a:t>63,</a:t>
            </a:r>
            <a:r>
              <a:rPr lang="it-IT" sz="2800" dirty="0">
                <a:solidFill>
                  <a:schemeClr val="bg1"/>
                </a:solidFill>
                <a:latin typeface="Century Gothic" panose="020B0502020202020204" pitchFamily="34" charset="0"/>
              </a:rPr>
              <a:t>1%</a:t>
            </a:r>
            <a:endParaRPr lang="it-IT" sz="3600" dirty="0">
              <a:solidFill>
                <a:schemeClr val="bg1"/>
              </a:solidFill>
              <a:latin typeface="Century Gothic" panose="020B0502020202020204" pitchFamily="34" charset="0"/>
            </a:endParaRPr>
          </a:p>
        </p:txBody>
      </p:sp>
      <p:cxnSp>
        <p:nvCxnSpPr>
          <p:cNvPr id="9" name="Connettore diritto 8">
            <a:extLst>
              <a:ext uri="{FF2B5EF4-FFF2-40B4-BE49-F238E27FC236}">
                <a16:creationId xmlns:a16="http://schemas.microsoft.com/office/drawing/2014/main" id="{B3459D9C-62CC-2430-DB4C-D6BC5159D5F9}"/>
              </a:ext>
            </a:extLst>
          </p:cNvPr>
          <p:cNvCxnSpPr>
            <a:cxnSpLocks/>
          </p:cNvCxnSpPr>
          <p:nvPr/>
        </p:nvCxnSpPr>
        <p:spPr bwMode="auto">
          <a:xfrm flipH="1">
            <a:off x="5911200" y="3821118"/>
            <a:ext cx="4165497" cy="0"/>
          </a:xfrm>
          <a:prstGeom prst="line">
            <a:avLst/>
          </a:prstGeom>
          <a:noFill/>
          <a:ln w="28575" cap="flat" cmpd="sng" algn="ctr">
            <a:solidFill>
              <a:schemeClr val="tx1"/>
            </a:solidFill>
            <a:prstDash val="solid"/>
            <a:round/>
            <a:headEnd type="none" w="med" len="med"/>
            <a:tailEnd type="none" w="med" len="med"/>
          </a:ln>
          <a:effectLst/>
        </p:spPr>
      </p:cxnSp>
      <p:sp>
        <p:nvSpPr>
          <p:cNvPr id="10" name="CasellaDiTesto 9">
            <a:extLst>
              <a:ext uri="{FF2B5EF4-FFF2-40B4-BE49-F238E27FC236}">
                <a16:creationId xmlns:a16="http://schemas.microsoft.com/office/drawing/2014/main" id="{EE1E2495-C00A-959F-F9D1-4D0C4F2E478A}"/>
              </a:ext>
            </a:extLst>
          </p:cNvPr>
          <p:cNvSpPr txBox="1"/>
          <p:nvPr/>
        </p:nvSpPr>
        <p:spPr>
          <a:xfrm>
            <a:off x="5936388" y="3193080"/>
            <a:ext cx="4012020" cy="584775"/>
          </a:xfrm>
          <a:prstGeom prst="rect">
            <a:avLst/>
          </a:prstGeom>
          <a:noFill/>
        </p:spPr>
        <p:txBody>
          <a:bodyPr wrap="square" rtlCol="0">
            <a:spAutoFit/>
          </a:bodyPr>
          <a:lstStyle/>
          <a:p>
            <a:r>
              <a:rPr lang="it-IT" sz="1600" b="0" dirty="0">
                <a:latin typeface="Century Gothic" panose="020B0502020202020204" pitchFamily="34" charset="0"/>
              </a:rPr>
              <a:t>Sì, il distretto del commercio migliorerà la performance della mia impresa</a:t>
            </a:r>
          </a:p>
        </p:txBody>
      </p:sp>
      <p:sp>
        <p:nvSpPr>
          <p:cNvPr id="11" name="CasellaDiTesto 10">
            <a:extLst>
              <a:ext uri="{FF2B5EF4-FFF2-40B4-BE49-F238E27FC236}">
                <a16:creationId xmlns:a16="http://schemas.microsoft.com/office/drawing/2014/main" id="{2A0DC20E-1808-2666-71D6-AAA86C626BEC}"/>
              </a:ext>
            </a:extLst>
          </p:cNvPr>
          <p:cNvSpPr txBox="1"/>
          <p:nvPr/>
        </p:nvSpPr>
        <p:spPr>
          <a:xfrm>
            <a:off x="3177497" y="3766973"/>
            <a:ext cx="1451338" cy="646331"/>
          </a:xfrm>
          <a:prstGeom prst="rect">
            <a:avLst/>
          </a:prstGeom>
          <a:noFill/>
        </p:spPr>
        <p:txBody>
          <a:bodyPr wrap="square" rtlCol="0">
            <a:spAutoFit/>
          </a:bodyPr>
          <a:lstStyle/>
          <a:p>
            <a:r>
              <a:rPr lang="it-IT" sz="3600" dirty="0">
                <a:latin typeface="Century Gothic" panose="020B0502020202020204" pitchFamily="34" charset="0"/>
              </a:rPr>
              <a:t>36,</a:t>
            </a:r>
            <a:r>
              <a:rPr lang="it-IT" sz="2800" dirty="0">
                <a:latin typeface="Century Gothic" panose="020B0502020202020204" pitchFamily="34" charset="0"/>
              </a:rPr>
              <a:t>9%</a:t>
            </a:r>
            <a:endParaRPr lang="it-IT" sz="3600" dirty="0">
              <a:latin typeface="Century Gothic" panose="020B0502020202020204" pitchFamily="34" charset="0"/>
            </a:endParaRPr>
          </a:p>
        </p:txBody>
      </p:sp>
      <p:cxnSp>
        <p:nvCxnSpPr>
          <p:cNvPr id="12" name="Connettore diritto 11">
            <a:extLst>
              <a:ext uri="{FF2B5EF4-FFF2-40B4-BE49-F238E27FC236}">
                <a16:creationId xmlns:a16="http://schemas.microsoft.com/office/drawing/2014/main" id="{34595811-DB55-3E56-4B10-B21FB81AFAD6}"/>
              </a:ext>
            </a:extLst>
          </p:cNvPr>
          <p:cNvCxnSpPr>
            <a:cxnSpLocks/>
          </p:cNvCxnSpPr>
          <p:nvPr/>
        </p:nvCxnSpPr>
        <p:spPr bwMode="auto">
          <a:xfrm flipH="1">
            <a:off x="1404256" y="3821118"/>
            <a:ext cx="1836622" cy="0"/>
          </a:xfrm>
          <a:prstGeom prst="line">
            <a:avLst/>
          </a:prstGeom>
          <a:noFill/>
          <a:ln w="28575" cap="flat" cmpd="sng" algn="ctr">
            <a:solidFill>
              <a:schemeClr val="tx1"/>
            </a:solidFill>
            <a:prstDash val="solid"/>
            <a:round/>
            <a:headEnd type="none" w="med" len="med"/>
            <a:tailEnd type="none" w="med" len="med"/>
          </a:ln>
          <a:effectLst/>
        </p:spPr>
      </p:cxnSp>
      <p:sp>
        <p:nvSpPr>
          <p:cNvPr id="13" name="CasellaDiTesto 12">
            <a:extLst>
              <a:ext uri="{FF2B5EF4-FFF2-40B4-BE49-F238E27FC236}">
                <a16:creationId xmlns:a16="http://schemas.microsoft.com/office/drawing/2014/main" id="{462AB072-741F-8D4D-9604-91BD9EBDBAE1}"/>
              </a:ext>
            </a:extLst>
          </p:cNvPr>
          <p:cNvSpPr txBox="1"/>
          <p:nvPr/>
        </p:nvSpPr>
        <p:spPr>
          <a:xfrm>
            <a:off x="1314650" y="3821118"/>
            <a:ext cx="1894424" cy="1815882"/>
          </a:xfrm>
          <a:prstGeom prst="rect">
            <a:avLst/>
          </a:prstGeom>
          <a:noFill/>
        </p:spPr>
        <p:txBody>
          <a:bodyPr wrap="square" rtlCol="0">
            <a:spAutoFit/>
          </a:bodyPr>
          <a:lstStyle/>
          <a:p>
            <a:pPr algn="r"/>
            <a:r>
              <a:rPr lang="it-IT" sz="1600" b="0" dirty="0">
                <a:latin typeface="Century Gothic" panose="020B0502020202020204" pitchFamily="34" charset="0"/>
              </a:rPr>
              <a:t>No, il distretto del commercio non potrebbe migliorare la performance della mia impresa</a:t>
            </a:r>
          </a:p>
        </p:txBody>
      </p:sp>
      <p:graphicFrame>
        <p:nvGraphicFramePr>
          <p:cNvPr id="15" name="Tabella 15">
            <a:extLst>
              <a:ext uri="{FF2B5EF4-FFF2-40B4-BE49-F238E27FC236}">
                <a16:creationId xmlns:a16="http://schemas.microsoft.com/office/drawing/2014/main" id="{7BD355BA-E088-ED95-C319-282CB9E13AE2}"/>
              </a:ext>
            </a:extLst>
          </p:cNvPr>
          <p:cNvGraphicFramePr>
            <a:graphicFrameLocks noGrp="1"/>
          </p:cNvGraphicFramePr>
          <p:nvPr>
            <p:extLst>
              <p:ext uri="{D42A27DB-BD31-4B8C-83A1-F6EECF244321}">
                <p14:modId xmlns:p14="http://schemas.microsoft.com/office/powerpoint/2010/main" val="3945722281"/>
              </p:ext>
            </p:extLst>
          </p:nvPr>
        </p:nvGraphicFramePr>
        <p:xfrm>
          <a:off x="6237514" y="4447745"/>
          <a:ext cx="3896612" cy="1483360"/>
        </p:xfrm>
        <a:graphic>
          <a:graphicData uri="http://schemas.openxmlformats.org/drawingml/2006/table">
            <a:tbl>
              <a:tblPr bandRow="1">
                <a:tableStyleId>{5C22544A-7EE6-4342-B048-85BDC9FD1C3A}</a:tableStyleId>
              </a:tblPr>
              <a:tblGrid>
                <a:gridCol w="2967896">
                  <a:extLst>
                    <a:ext uri="{9D8B030D-6E8A-4147-A177-3AD203B41FA5}">
                      <a16:colId xmlns:a16="http://schemas.microsoft.com/office/drawing/2014/main" val="318776037"/>
                    </a:ext>
                  </a:extLst>
                </a:gridCol>
                <a:gridCol w="928716">
                  <a:extLst>
                    <a:ext uri="{9D8B030D-6E8A-4147-A177-3AD203B41FA5}">
                      <a16:colId xmlns:a16="http://schemas.microsoft.com/office/drawing/2014/main" val="295653620"/>
                    </a:ext>
                  </a:extLst>
                </a:gridCol>
              </a:tblGrid>
              <a:tr h="370840">
                <a:tc>
                  <a:txBody>
                    <a:bodyPr/>
                    <a:lstStyle/>
                    <a:p>
                      <a:pPr algn="l"/>
                      <a:r>
                        <a:rPr lang="it-IT" sz="1400" dirty="0">
                          <a:solidFill>
                            <a:schemeClr val="tx1"/>
                          </a:solidFill>
                          <a:latin typeface="Century Gothic" panose="020B0502020202020204" pitchFamily="34" charset="0"/>
                        </a:rPr>
                        <a:t>Miglioramento sotto al 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l"/>
                      <a:r>
                        <a:rPr lang="it-IT" sz="1600" b="1" i="1" dirty="0">
                          <a:solidFill>
                            <a:schemeClr val="tx1"/>
                          </a:solidFill>
                          <a:latin typeface="Century Gothic" panose="020B0502020202020204" pitchFamily="34" charset="0"/>
                        </a:rPr>
                        <a:t>20,1%</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990198"/>
                  </a:ext>
                </a:extLst>
              </a:tr>
              <a:tr h="370840">
                <a:tc>
                  <a:txBody>
                    <a:bodyPr/>
                    <a:lstStyle/>
                    <a:p>
                      <a:pPr algn="l"/>
                      <a:r>
                        <a:rPr lang="it-IT" sz="1400" dirty="0">
                          <a:solidFill>
                            <a:schemeClr val="tx1"/>
                          </a:solidFill>
                          <a:latin typeface="Century Gothic" panose="020B0502020202020204" pitchFamily="34" charset="0"/>
                        </a:rPr>
                        <a:t>Miglioramento tra 5% e 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it-IT" sz="1600" b="1" i="1" dirty="0">
                          <a:solidFill>
                            <a:schemeClr val="tx1"/>
                          </a:solidFill>
                          <a:latin typeface="Century Gothic" panose="020B0502020202020204" pitchFamily="34" charset="0"/>
                        </a:rPr>
                        <a:t>27,8%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2154880"/>
                  </a:ext>
                </a:extLst>
              </a:tr>
              <a:tr h="370840">
                <a:tc>
                  <a:txBody>
                    <a:bodyPr/>
                    <a:lstStyle/>
                    <a:p>
                      <a:pPr algn="l"/>
                      <a:r>
                        <a:rPr lang="it-IT" sz="1400" dirty="0">
                          <a:solidFill>
                            <a:schemeClr val="tx1"/>
                          </a:solidFill>
                          <a:latin typeface="Century Gothic" panose="020B0502020202020204" pitchFamily="34" charset="0"/>
                        </a:rPr>
                        <a:t>Miglioramento tra 10% e 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it-IT" sz="1600" b="1" i="1" dirty="0">
                          <a:solidFill>
                            <a:schemeClr val="tx1"/>
                          </a:solidFill>
                          <a:latin typeface="Century Gothic" panose="020B0502020202020204" pitchFamily="34" charset="0"/>
                        </a:rPr>
                        <a:t>11,9%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6759189"/>
                  </a:ext>
                </a:extLst>
              </a:tr>
              <a:tr h="370840">
                <a:tc>
                  <a:txBody>
                    <a:bodyPr/>
                    <a:lstStyle/>
                    <a:p>
                      <a:pPr algn="l"/>
                      <a:r>
                        <a:rPr lang="it-IT" sz="1400" dirty="0">
                          <a:solidFill>
                            <a:schemeClr val="tx1"/>
                          </a:solidFill>
                          <a:latin typeface="Century Gothic" panose="020B0502020202020204" pitchFamily="34" charset="0"/>
                        </a:rPr>
                        <a:t>Miglioramento oltre il 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it-IT" sz="1600" b="1" i="1" dirty="0">
                          <a:solidFill>
                            <a:schemeClr val="tx1"/>
                          </a:solidFill>
                          <a:latin typeface="Century Gothic" panose="020B0502020202020204" pitchFamily="34" charset="0"/>
                        </a:rPr>
                        <a:t>3,2%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80702"/>
                  </a:ext>
                </a:extLst>
              </a:tr>
            </a:tbl>
          </a:graphicData>
        </a:graphic>
      </p:graphicFrame>
      <p:sp>
        <p:nvSpPr>
          <p:cNvPr id="16" name="CasellaDiTesto 15">
            <a:extLst>
              <a:ext uri="{FF2B5EF4-FFF2-40B4-BE49-F238E27FC236}">
                <a16:creationId xmlns:a16="http://schemas.microsoft.com/office/drawing/2014/main" id="{3B28473D-7022-21A0-F059-E8041D5B72BC}"/>
              </a:ext>
            </a:extLst>
          </p:cNvPr>
          <p:cNvSpPr txBox="1"/>
          <p:nvPr/>
        </p:nvSpPr>
        <p:spPr>
          <a:xfrm>
            <a:off x="7559556" y="3925740"/>
            <a:ext cx="4012020" cy="338554"/>
          </a:xfrm>
          <a:prstGeom prst="rect">
            <a:avLst/>
          </a:prstGeom>
          <a:noFill/>
        </p:spPr>
        <p:txBody>
          <a:bodyPr wrap="square" rtlCol="0">
            <a:spAutoFit/>
          </a:bodyPr>
          <a:lstStyle/>
          <a:p>
            <a:r>
              <a:rPr lang="it-IT" sz="1600" b="0" i="1" dirty="0">
                <a:latin typeface="Century Gothic" panose="020B0502020202020204" pitchFamily="34" charset="0"/>
              </a:rPr>
              <a:t>Nello specifico…</a:t>
            </a:r>
          </a:p>
        </p:txBody>
      </p:sp>
      <p:sp>
        <p:nvSpPr>
          <p:cNvPr id="2" name="CasellaDiTesto 1">
            <a:extLst>
              <a:ext uri="{FF2B5EF4-FFF2-40B4-BE49-F238E27FC236}">
                <a16:creationId xmlns:a16="http://schemas.microsoft.com/office/drawing/2014/main" id="{24631710-F1B4-CAE6-D06F-92C1E840876C}"/>
              </a:ext>
            </a:extLst>
          </p:cNvPr>
          <p:cNvSpPr txBox="1"/>
          <p:nvPr/>
        </p:nvSpPr>
        <p:spPr>
          <a:xfrm>
            <a:off x="6237514" y="5942397"/>
            <a:ext cx="4057058" cy="461665"/>
          </a:xfrm>
          <a:prstGeom prst="rect">
            <a:avLst/>
          </a:prstGeom>
          <a:noFill/>
        </p:spPr>
        <p:txBody>
          <a:bodyPr wrap="square" rtlCol="0">
            <a:spAutoFit/>
          </a:bodyPr>
          <a:lstStyle/>
          <a:p>
            <a:pPr algn="ctr"/>
            <a:r>
              <a:rPr lang="it-IT" sz="1200" dirty="0">
                <a:solidFill>
                  <a:srgbClr val="C00000"/>
                </a:solidFill>
                <a:latin typeface="Century Gothic" panose="020B0502020202020204" pitchFamily="34" charset="0"/>
              </a:rPr>
              <a:t>MEDIAMENTE LE IMPRESE STIMANO UN CONTRIBUTO ALL’AUMENTO DEL PROPRIO FATTURATO DEL +8%.</a:t>
            </a:r>
          </a:p>
        </p:txBody>
      </p:sp>
      <p:sp>
        <p:nvSpPr>
          <p:cNvPr id="6" name="Text Box 49">
            <a:extLst>
              <a:ext uri="{FF2B5EF4-FFF2-40B4-BE49-F238E27FC236}">
                <a16:creationId xmlns:a16="http://schemas.microsoft.com/office/drawing/2014/main" id="{A410096D-602E-670C-D435-037735690850}"/>
              </a:ext>
            </a:extLst>
          </p:cNvPr>
          <p:cNvSpPr txBox="1">
            <a:spLocks noChangeArrowheads="1"/>
          </p:cNvSpPr>
          <p:nvPr/>
        </p:nvSpPr>
        <p:spPr bwMode="auto">
          <a:xfrm>
            <a:off x="335360" y="6342724"/>
            <a:ext cx="825341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184 casi.</a:t>
            </a:r>
            <a:r>
              <a:rPr kumimoji="0" lang="it-IT" altLang="ja-JP"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
        <p:nvSpPr>
          <p:cNvPr id="14" name="Titolo 1">
            <a:extLst>
              <a:ext uri="{FF2B5EF4-FFF2-40B4-BE49-F238E27FC236}">
                <a16:creationId xmlns:a16="http://schemas.microsoft.com/office/drawing/2014/main" id="{B7B570DF-85D5-803D-3CB7-61C8228F9C23}"/>
              </a:ext>
            </a:extLst>
          </p:cNvPr>
          <p:cNvSpPr txBox="1">
            <a:spLocks/>
          </p:cNvSpPr>
          <p:nvPr/>
        </p:nvSpPr>
        <p:spPr>
          <a:xfrm>
            <a:off x="335360" y="248643"/>
            <a:ext cx="11856640"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Miglioramento di performance delle imprese </a:t>
            </a:r>
            <a:r>
              <a:rPr lang="it-IT" sz="2400" dirty="0">
                <a:solidFill>
                  <a:srgbClr val="203864"/>
                </a:solidFill>
                <a:latin typeface="Century Gothic" panose="020B0502020202020204" pitchFamily="34" charset="0"/>
                <a:ea typeface="+mj-ea"/>
                <a:cs typeface="Arial"/>
              </a:rPr>
              <a:t>|</a:t>
            </a:r>
            <a:r>
              <a:rPr lang="it-IT" sz="2400" b="0" dirty="0">
                <a:latin typeface="Century Gothic" panose="020B0502020202020204" pitchFamily="34" charset="0"/>
                <a:cs typeface="Arial"/>
              </a:rPr>
              <a:t> </a:t>
            </a:r>
            <a:r>
              <a:rPr lang="it-IT" sz="2400" dirty="0">
                <a:latin typeface="Century Gothic" panose="020B0502020202020204" pitchFamily="34" charset="0"/>
                <a:cs typeface="Arial"/>
              </a:rPr>
              <a:t>Il 63% delle imprese ritiene che risiedere in un territorio coperto da un Distretto del Commercio migliorerà le proprie prospettive di crescita in termini di fatturato entro i prossimi due anni. </a:t>
            </a:r>
          </a:p>
        </p:txBody>
      </p:sp>
      <p:sp>
        <p:nvSpPr>
          <p:cNvPr id="17" name="Rettangolo 16">
            <a:extLst>
              <a:ext uri="{FF2B5EF4-FFF2-40B4-BE49-F238E27FC236}">
                <a16:creationId xmlns:a16="http://schemas.microsoft.com/office/drawing/2014/main" id="{17DE8CE7-7DE0-E191-D02D-8AAFBDBBC3B8}"/>
              </a:ext>
            </a:extLst>
          </p:cNvPr>
          <p:cNvSpPr/>
          <p:nvPr/>
        </p:nvSpPr>
        <p:spPr>
          <a:xfrm>
            <a:off x="335360" y="1521704"/>
            <a:ext cx="11665296" cy="980589"/>
          </a:xfrm>
          <a:prstGeom prst="rect">
            <a:avLst/>
          </a:prstGeom>
        </p:spPr>
        <p:txBody>
          <a:bodyPr wrap="square">
            <a:spAutoFit/>
          </a:bodyPr>
          <a:lstStyle/>
          <a:p>
            <a:pPr eaLnBrk="1" hangingPunct="1">
              <a:lnSpc>
                <a:spcPct val="110000"/>
              </a:lnSpc>
              <a:spcBef>
                <a:spcPts val="600"/>
              </a:spcBef>
            </a:pPr>
            <a:r>
              <a:rPr lang="it-IT" altLang="ja-JP" sz="1600" b="0" i="1" dirty="0">
                <a:latin typeface="Century Gothic" panose="020B0502020202020204" pitchFamily="34" charset="0"/>
                <a:cs typeface="Calibri Light" panose="020F0302020204030204" pitchFamily="34" charset="0"/>
              </a:rPr>
              <a:t>(Rispondono solo le imprese di commercio e turismo che risiedono in un comune con un distretto del commercio)</a:t>
            </a:r>
            <a:r>
              <a:rPr lang="it-IT" altLang="ja-JP" sz="1800" b="0" i="1" dirty="0">
                <a:latin typeface="Century Gothic" panose="020B0502020202020204" pitchFamily="34" charset="0"/>
                <a:cs typeface="Calibri Light" panose="020F0302020204030204" pitchFamily="34" charset="0"/>
              </a:rPr>
              <a:t> </a:t>
            </a:r>
            <a:br>
              <a:rPr lang="it-IT" altLang="ja-JP" sz="1800" b="0" i="1" dirty="0">
                <a:latin typeface="Century Gothic" panose="020B0502020202020204" pitchFamily="34" charset="0"/>
                <a:cs typeface="Calibri Light" panose="020F0302020204030204" pitchFamily="34" charset="0"/>
              </a:rPr>
            </a:br>
            <a:r>
              <a:rPr lang="it-IT" altLang="ja-JP" sz="1800" dirty="0">
                <a:latin typeface="Century Gothic" panose="020B0502020202020204" pitchFamily="34" charset="0"/>
                <a:cs typeface="Calibri Light" panose="020F0302020204030204" pitchFamily="34" charset="0"/>
              </a:rPr>
              <a:t>A Suo avviso, risiedere in un territorio coperto da un distretto del commercio, potrebbe migliorare la performance della Sua impresa in termini di fatturato da qui ai prossimi due anni?</a:t>
            </a:r>
          </a:p>
        </p:txBody>
      </p:sp>
    </p:spTree>
    <p:extLst>
      <p:ext uri="{BB962C8B-B14F-4D97-AF65-F5344CB8AC3E}">
        <p14:creationId xmlns:p14="http://schemas.microsoft.com/office/powerpoint/2010/main" val="57417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1DD4A8A-4557-43BE-B772-CED4DDAA3ED0}"/>
              </a:ext>
            </a:extLst>
          </p:cNvPr>
          <p:cNvSpPr txBox="1">
            <a:spLocks/>
          </p:cNvSpPr>
          <p:nvPr/>
        </p:nvSpPr>
        <p:spPr>
          <a:xfrm>
            <a:off x="335360" y="248643"/>
            <a:ext cx="11856640" cy="1548213"/>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Le iniziative di maggiore interesse </a:t>
            </a:r>
            <a:r>
              <a:rPr lang="it-IT" sz="2400" dirty="0">
                <a:solidFill>
                  <a:srgbClr val="203864"/>
                </a:solidFill>
                <a:latin typeface="Century Gothic" panose="020B0502020202020204" pitchFamily="34" charset="0"/>
                <a:ea typeface="+mj-ea"/>
                <a:cs typeface="Arial"/>
              </a:rPr>
              <a:t>|</a:t>
            </a:r>
            <a:r>
              <a:rPr lang="it-IT" sz="2400" b="0" dirty="0">
                <a:latin typeface="Century Gothic" panose="020B0502020202020204" pitchFamily="34" charset="0"/>
                <a:cs typeface="Arial"/>
              </a:rPr>
              <a:t> </a:t>
            </a:r>
            <a:r>
              <a:rPr lang="it-IT" sz="2400" dirty="0">
                <a:latin typeface="Century Gothic" panose="020B0502020202020204" pitchFamily="34" charset="0"/>
                <a:cs typeface="Arial"/>
              </a:rPr>
              <a:t>Eventi dedicati al commercio, attività di marketing nel Distretto, sostegno agli investimenti in soluzioni tecnologiche innovative, costituiscono le iniziative che le imprese si attendono più di altre dal proprio Distretto per lo sviluppo della propria attività economica.</a:t>
            </a:r>
          </a:p>
        </p:txBody>
      </p:sp>
      <p:sp>
        <p:nvSpPr>
          <p:cNvPr id="2" name="Rettangolo con angoli arrotondati 1">
            <a:extLst>
              <a:ext uri="{FF2B5EF4-FFF2-40B4-BE49-F238E27FC236}">
                <a16:creationId xmlns:a16="http://schemas.microsoft.com/office/drawing/2014/main" id="{F851E441-2118-F199-0B8E-16D151772F6C}"/>
              </a:ext>
            </a:extLst>
          </p:cNvPr>
          <p:cNvSpPr/>
          <p:nvPr/>
        </p:nvSpPr>
        <p:spPr bwMode="auto">
          <a:xfrm>
            <a:off x="2121989" y="2992915"/>
            <a:ext cx="2529920" cy="1506646"/>
          </a:xfrm>
          <a:prstGeom prst="roundRect">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800" i="0" u="none" strike="noStrike" cap="none" normalizeH="0" baseline="0" dirty="0">
                <a:ln>
                  <a:noFill/>
                </a:ln>
                <a:solidFill>
                  <a:srgbClr val="002060"/>
                </a:solidFill>
                <a:effectLst/>
                <a:latin typeface="Century Gothic" panose="020B0502020202020204" pitchFamily="34" charset="0"/>
              </a:rPr>
              <a:t>44</a:t>
            </a:r>
            <a:r>
              <a:rPr kumimoji="0" lang="it-IT" sz="2000" i="0" u="none" strike="noStrike" cap="none" normalizeH="0" baseline="0" dirty="0">
                <a:ln>
                  <a:noFill/>
                </a:ln>
                <a:solidFill>
                  <a:srgbClr val="002060"/>
                </a:solidFill>
                <a:effectLst/>
                <a:latin typeface="Century Gothic" panose="020B0502020202020204" pitchFamily="34" charset="0"/>
              </a:rPr>
              <a:t>,4%</a:t>
            </a:r>
            <a:r>
              <a:rPr kumimoji="0" lang="it-IT" sz="2800" i="0" u="none" strike="noStrike" cap="none" normalizeH="0" baseline="0" dirty="0">
                <a:ln>
                  <a:noFill/>
                </a:ln>
                <a:solidFill>
                  <a:schemeClr val="tx1"/>
                </a:solidFill>
                <a:effectLst/>
                <a:latin typeface="Century Gothic" panose="020B0502020202020204"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entury Gothic" panose="020B0502020202020204" pitchFamily="34" charset="0"/>
              </a:rPr>
              <a:t>Progettazione e realizzazione di eventi dedicati al commercio</a:t>
            </a:r>
          </a:p>
        </p:txBody>
      </p:sp>
      <p:sp>
        <p:nvSpPr>
          <p:cNvPr id="3" name="Ovale 2">
            <a:extLst>
              <a:ext uri="{FF2B5EF4-FFF2-40B4-BE49-F238E27FC236}">
                <a16:creationId xmlns:a16="http://schemas.microsoft.com/office/drawing/2014/main" id="{127CB3F5-DA8B-6701-CB9F-54CC0A669E9B}"/>
              </a:ext>
            </a:extLst>
          </p:cNvPr>
          <p:cNvSpPr/>
          <p:nvPr/>
        </p:nvSpPr>
        <p:spPr bwMode="auto">
          <a:xfrm>
            <a:off x="2000149" y="2904441"/>
            <a:ext cx="355520" cy="323153"/>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i="0" u="none" strike="noStrike" cap="none" normalizeH="0" baseline="0" dirty="0">
                <a:ln>
                  <a:noFill/>
                </a:ln>
                <a:solidFill>
                  <a:schemeClr val="tx1"/>
                </a:solidFill>
                <a:effectLst/>
                <a:latin typeface="Century Gothic" panose="020B0502020202020204" pitchFamily="34" charset="0"/>
              </a:rPr>
              <a:t>1</a:t>
            </a:r>
          </a:p>
        </p:txBody>
      </p:sp>
      <p:sp>
        <p:nvSpPr>
          <p:cNvPr id="4" name="Rettangolo con angoli arrotondati 3">
            <a:extLst>
              <a:ext uri="{FF2B5EF4-FFF2-40B4-BE49-F238E27FC236}">
                <a16:creationId xmlns:a16="http://schemas.microsoft.com/office/drawing/2014/main" id="{84B5CD8C-BB00-543F-A7C7-86720CFD3AE6}"/>
              </a:ext>
            </a:extLst>
          </p:cNvPr>
          <p:cNvSpPr/>
          <p:nvPr/>
        </p:nvSpPr>
        <p:spPr bwMode="auto">
          <a:xfrm>
            <a:off x="4773749" y="2992915"/>
            <a:ext cx="2529920" cy="1506646"/>
          </a:xfrm>
          <a:prstGeom prst="roundRect">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800" i="0" u="none" strike="noStrike" cap="none" normalizeH="0" baseline="0" dirty="0">
                <a:ln>
                  <a:noFill/>
                </a:ln>
                <a:solidFill>
                  <a:srgbClr val="002060"/>
                </a:solidFill>
                <a:effectLst/>
                <a:latin typeface="Century Gothic" panose="020B0502020202020204" pitchFamily="34" charset="0"/>
              </a:rPr>
              <a:t>41</a:t>
            </a:r>
            <a:r>
              <a:rPr kumimoji="0" lang="it-IT" sz="2000" i="0" u="none" strike="noStrike" cap="none" normalizeH="0" baseline="0" dirty="0">
                <a:ln>
                  <a:noFill/>
                </a:ln>
                <a:solidFill>
                  <a:srgbClr val="002060"/>
                </a:solidFill>
                <a:effectLst/>
                <a:latin typeface="Century Gothic" panose="020B0502020202020204" pitchFamily="34" charset="0"/>
              </a:rPr>
              <a:t>,3%</a:t>
            </a:r>
            <a:endParaRPr kumimoji="0" lang="it-IT" sz="2800" i="0" u="none" strike="noStrike" cap="none" normalizeH="0" baseline="0" dirty="0">
              <a:ln>
                <a:noFill/>
              </a:ln>
              <a:solidFill>
                <a:srgbClr val="002060"/>
              </a:solidFill>
              <a:effectLst/>
              <a:latin typeface="Century Gothic" panose="020B0502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chemeClr val="tx1"/>
                </a:solidFill>
                <a:effectLst/>
                <a:latin typeface="Century Gothic" panose="020B0502020202020204" pitchFamily="34" charset="0"/>
              </a:rPr>
              <a:t>Attività di marketing nel distretto, compresa l’animazione urbana</a:t>
            </a:r>
          </a:p>
        </p:txBody>
      </p:sp>
      <p:sp>
        <p:nvSpPr>
          <p:cNvPr id="7" name="Ovale 6">
            <a:extLst>
              <a:ext uri="{FF2B5EF4-FFF2-40B4-BE49-F238E27FC236}">
                <a16:creationId xmlns:a16="http://schemas.microsoft.com/office/drawing/2014/main" id="{B922B92B-FF20-AF94-CAF0-09C32AAE71A5}"/>
              </a:ext>
            </a:extLst>
          </p:cNvPr>
          <p:cNvSpPr/>
          <p:nvPr/>
        </p:nvSpPr>
        <p:spPr bwMode="auto">
          <a:xfrm>
            <a:off x="4651909" y="2904441"/>
            <a:ext cx="355520" cy="323153"/>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i="0" u="none" strike="noStrike" cap="none" normalizeH="0" baseline="0" dirty="0">
                <a:ln>
                  <a:noFill/>
                </a:ln>
                <a:solidFill>
                  <a:schemeClr val="tx1"/>
                </a:solidFill>
                <a:effectLst/>
                <a:latin typeface="Century Gothic" panose="020B0502020202020204" pitchFamily="34" charset="0"/>
              </a:rPr>
              <a:t>2</a:t>
            </a:r>
          </a:p>
        </p:txBody>
      </p:sp>
      <p:sp>
        <p:nvSpPr>
          <p:cNvPr id="9" name="Rettangolo con angoli arrotondati 8">
            <a:extLst>
              <a:ext uri="{FF2B5EF4-FFF2-40B4-BE49-F238E27FC236}">
                <a16:creationId xmlns:a16="http://schemas.microsoft.com/office/drawing/2014/main" id="{BE42116C-D20A-F169-71F3-2144C57031AD}"/>
              </a:ext>
            </a:extLst>
          </p:cNvPr>
          <p:cNvSpPr/>
          <p:nvPr/>
        </p:nvSpPr>
        <p:spPr bwMode="auto">
          <a:xfrm>
            <a:off x="7425509" y="2992915"/>
            <a:ext cx="2529920" cy="1506646"/>
          </a:xfrm>
          <a:prstGeom prst="roundRect">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800" i="0" u="none" strike="noStrike" cap="none" normalizeH="0" baseline="0" dirty="0">
                <a:ln>
                  <a:noFill/>
                </a:ln>
                <a:solidFill>
                  <a:srgbClr val="002060"/>
                </a:solidFill>
                <a:effectLst/>
                <a:latin typeface="Century Gothic" panose="020B0502020202020204" pitchFamily="34" charset="0"/>
              </a:rPr>
              <a:t>37</a:t>
            </a:r>
            <a:r>
              <a:rPr kumimoji="0" lang="it-IT" sz="2000" i="0" u="none" strike="noStrike" cap="none" normalizeH="0" baseline="0" dirty="0">
                <a:ln>
                  <a:noFill/>
                </a:ln>
                <a:solidFill>
                  <a:srgbClr val="002060"/>
                </a:solidFill>
                <a:effectLst/>
                <a:latin typeface="Century Gothic" panose="020B0502020202020204" pitchFamily="34" charset="0"/>
              </a:rPr>
              <a:t>,7%</a:t>
            </a:r>
            <a:endParaRPr kumimoji="0" lang="it-IT" sz="2800" i="0" u="none" strike="noStrike" cap="none" normalizeH="0" baseline="0" dirty="0">
              <a:ln>
                <a:noFill/>
              </a:ln>
              <a:solidFill>
                <a:srgbClr val="002060"/>
              </a:solidFill>
              <a:effectLst/>
              <a:latin typeface="Century Gothic" panose="020B0502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entury Gothic" panose="020B0502020202020204" pitchFamily="34" charset="0"/>
              </a:rPr>
              <a:t>Sostegno agli investimenti in soluzioni tecnologiche innovative</a:t>
            </a:r>
          </a:p>
        </p:txBody>
      </p:sp>
      <p:sp>
        <p:nvSpPr>
          <p:cNvPr id="10" name="Ovale 9">
            <a:extLst>
              <a:ext uri="{FF2B5EF4-FFF2-40B4-BE49-F238E27FC236}">
                <a16:creationId xmlns:a16="http://schemas.microsoft.com/office/drawing/2014/main" id="{7CFB555B-0172-7FAA-FBA4-59E554792210}"/>
              </a:ext>
            </a:extLst>
          </p:cNvPr>
          <p:cNvSpPr/>
          <p:nvPr/>
        </p:nvSpPr>
        <p:spPr bwMode="auto">
          <a:xfrm>
            <a:off x="7303669" y="2904441"/>
            <a:ext cx="355520" cy="323153"/>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i="0" u="none" strike="noStrike" cap="none" normalizeH="0" baseline="0" dirty="0">
                <a:ln>
                  <a:noFill/>
                </a:ln>
                <a:solidFill>
                  <a:schemeClr val="tx1"/>
                </a:solidFill>
                <a:effectLst/>
                <a:latin typeface="Century Gothic" panose="020B0502020202020204" pitchFamily="34" charset="0"/>
              </a:rPr>
              <a:t>3</a:t>
            </a:r>
          </a:p>
        </p:txBody>
      </p:sp>
      <p:sp>
        <p:nvSpPr>
          <p:cNvPr id="11" name="Rettangolo con angoli arrotondati 10">
            <a:extLst>
              <a:ext uri="{FF2B5EF4-FFF2-40B4-BE49-F238E27FC236}">
                <a16:creationId xmlns:a16="http://schemas.microsoft.com/office/drawing/2014/main" id="{BE231A06-3ECB-B862-47AD-EAB15461F73C}"/>
              </a:ext>
            </a:extLst>
          </p:cNvPr>
          <p:cNvSpPr/>
          <p:nvPr/>
        </p:nvSpPr>
        <p:spPr bwMode="auto">
          <a:xfrm>
            <a:off x="3508789" y="4588035"/>
            <a:ext cx="2529920" cy="1506646"/>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i="0" u="none" strike="noStrike" cap="none" normalizeH="0" baseline="0" dirty="0">
                <a:ln>
                  <a:noFill/>
                </a:ln>
                <a:solidFill>
                  <a:srgbClr val="002060"/>
                </a:solidFill>
                <a:effectLst/>
                <a:latin typeface="Century Gothic" panose="020B0502020202020204" pitchFamily="34" charset="0"/>
              </a:rPr>
              <a:t>20</a:t>
            </a:r>
            <a:r>
              <a:rPr kumimoji="0" lang="it-IT" sz="1800" i="0" u="none" strike="noStrike" cap="none" normalizeH="0" baseline="0" dirty="0">
                <a:ln>
                  <a:noFill/>
                </a:ln>
                <a:solidFill>
                  <a:srgbClr val="002060"/>
                </a:solidFill>
                <a:effectLst/>
                <a:latin typeface="Century Gothic" panose="020B0502020202020204" pitchFamily="34" charset="0"/>
              </a:rPr>
              <a:t>,5%</a:t>
            </a:r>
            <a:endParaRPr kumimoji="0" lang="it-IT" sz="2400" i="0" u="none" strike="noStrike" cap="none" normalizeH="0" baseline="0" dirty="0">
              <a:ln>
                <a:noFill/>
              </a:ln>
              <a:solidFill>
                <a:srgbClr val="002060"/>
              </a:solidFill>
              <a:effectLst/>
              <a:latin typeface="Century Gothic" panose="020B0502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chemeClr val="tx1"/>
                </a:solidFill>
                <a:effectLst/>
                <a:latin typeface="Century Gothic" panose="020B0502020202020204" pitchFamily="34" charset="0"/>
              </a:rPr>
              <a:t>Manutenzione e rinnovamento del livello di decoro urbano</a:t>
            </a:r>
          </a:p>
        </p:txBody>
      </p:sp>
      <p:sp>
        <p:nvSpPr>
          <p:cNvPr id="12" name="Ovale 11">
            <a:extLst>
              <a:ext uri="{FF2B5EF4-FFF2-40B4-BE49-F238E27FC236}">
                <a16:creationId xmlns:a16="http://schemas.microsoft.com/office/drawing/2014/main" id="{C05C1BC8-9388-ECFE-482C-A7AB9DA4C552}"/>
              </a:ext>
            </a:extLst>
          </p:cNvPr>
          <p:cNvSpPr/>
          <p:nvPr/>
        </p:nvSpPr>
        <p:spPr bwMode="auto">
          <a:xfrm>
            <a:off x="3386949" y="4499561"/>
            <a:ext cx="355520" cy="323153"/>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i="0" u="none" strike="noStrike" cap="none" normalizeH="0" baseline="0" dirty="0">
                <a:ln>
                  <a:noFill/>
                </a:ln>
                <a:solidFill>
                  <a:schemeClr val="tx1"/>
                </a:solidFill>
                <a:effectLst/>
                <a:latin typeface="Century Gothic" panose="020B0502020202020204" pitchFamily="34" charset="0"/>
              </a:rPr>
              <a:t>4</a:t>
            </a:r>
          </a:p>
        </p:txBody>
      </p:sp>
      <p:sp>
        <p:nvSpPr>
          <p:cNvPr id="13" name="Rettangolo con angoli arrotondati 12">
            <a:extLst>
              <a:ext uri="{FF2B5EF4-FFF2-40B4-BE49-F238E27FC236}">
                <a16:creationId xmlns:a16="http://schemas.microsoft.com/office/drawing/2014/main" id="{86910F26-71AD-600E-34EB-38B6767E7A32}"/>
              </a:ext>
            </a:extLst>
          </p:cNvPr>
          <p:cNvSpPr/>
          <p:nvPr/>
        </p:nvSpPr>
        <p:spPr bwMode="auto">
          <a:xfrm>
            <a:off x="6160549" y="4588035"/>
            <a:ext cx="2529920" cy="1506646"/>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i="0" u="none" strike="noStrike" cap="none" normalizeH="0" baseline="0" dirty="0">
                <a:ln>
                  <a:noFill/>
                </a:ln>
                <a:solidFill>
                  <a:srgbClr val="002060"/>
                </a:solidFill>
                <a:effectLst/>
                <a:latin typeface="Century Gothic" panose="020B0502020202020204" pitchFamily="34" charset="0"/>
              </a:rPr>
              <a:t>11</a:t>
            </a:r>
            <a:r>
              <a:rPr kumimoji="0" lang="it-IT" sz="1800" i="0" u="none" strike="noStrike" cap="none" normalizeH="0" baseline="0" dirty="0">
                <a:ln>
                  <a:noFill/>
                </a:ln>
                <a:solidFill>
                  <a:srgbClr val="002060"/>
                </a:solidFill>
                <a:effectLst/>
                <a:latin typeface="Century Gothic" panose="020B0502020202020204" pitchFamily="34" charset="0"/>
              </a:rPr>
              <a:t>,6%</a:t>
            </a:r>
            <a:endParaRPr kumimoji="0" lang="it-IT" sz="2400" i="0" u="none" strike="noStrike" cap="none" normalizeH="0" baseline="0" dirty="0">
              <a:ln>
                <a:noFill/>
              </a:ln>
              <a:solidFill>
                <a:srgbClr val="002060"/>
              </a:solidFill>
              <a:effectLst/>
              <a:latin typeface="Century Gothic" panose="020B0502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chemeClr val="tx1"/>
                </a:solidFill>
                <a:effectLst/>
                <a:latin typeface="Century Gothic" panose="020B0502020202020204" pitchFamily="34" charset="0"/>
              </a:rPr>
              <a:t>Realizzazione di infrastrutture, come banda larga, zone pedonali, riqualificazione di aree destinate a fiere e mercati, etc.</a:t>
            </a:r>
          </a:p>
        </p:txBody>
      </p:sp>
      <p:sp>
        <p:nvSpPr>
          <p:cNvPr id="14" name="Ovale 13">
            <a:extLst>
              <a:ext uri="{FF2B5EF4-FFF2-40B4-BE49-F238E27FC236}">
                <a16:creationId xmlns:a16="http://schemas.microsoft.com/office/drawing/2014/main" id="{F3C25410-875F-D39B-4D01-366D60C02679}"/>
              </a:ext>
            </a:extLst>
          </p:cNvPr>
          <p:cNvSpPr/>
          <p:nvPr/>
        </p:nvSpPr>
        <p:spPr bwMode="auto">
          <a:xfrm>
            <a:off x="6038709" y="4499561"/>
            <a:ext cx="355520" cy="323153"/>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i="0" u="none" strike="noStrike" cap="none" normalizeH="0" baseline="0" dirty="0">
                <a:ln>
                  <a:noFill/>
                </a:ln>
                <a:solidFill>
                  <a:schemeClr val="tx1"/>
                </a:solidFill>
                <a:effectLst/>
                <a:latin typeface="Century Gothic" panose="020B0502020202020204" pitchFamily="34" charset="0"/>
              </a:rPr>
              <a:t>5</a:t>
            </a:r>
          </a:p>
        </p:txBody>
      </p:sp>
      <p:sp>
        <p:nvSpPr>
          <p:cNvPr id="6" name="Text Box 49">
            <a:extLst>
              <a:ext uri="{FF2B5EF4-FFF2-40B4-BE49-F238E27FC236}">
                <a16:creationId xmlns:a16="http://schemas.microsoft.com/office/drawing/2014/main" id="{9385ADEE-3A9D-2949-1F7D-9CD0A084B4DB}"/>
              </a:ext>
            </a:extLst>
          </p:cNvPr>
          <p:cNvSpPr txBox="1">
            <a:spLocks noChangeArrowheads="1"/>
          </p:cNvSpPr>
          <p:nvPr/>
        </p:nvSpPr>
        <p:spPr bwMode="auto">
          <a:xfrm>
            <a:off x="335360" y="6342724"/>
            <a:ext cx="825341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184 casi.</a:t>
            </a:r>
            <a:r>
              <a:rPr kumimoji="0" lang="it-IT" altLang="ja-JP"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 </a:t>
            </a:r>
            <a:r>
              <a:rPr kumimoji="0" lang="it-IT" altLang="ja-JP"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La somma dei valori è diversa da 100 perché erano ammesse risposte multiple.</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
        <p:nvSpPr>
          <p:cNvPr id="15" name="Rettangolo 14">
            <a:extLst>
              <a:ext uri="{FF2B5EF4-FFF2-40B4-BE49-F238E27FC236}">
                <a16:creationId xmlns:a16="http://schemas.microsoft.com/office/drawing/2014/main" id="{0976C237-9E21-594F-E91B-43F4106AC0A1}"/>
              </a:ext>
            </a:extLst>
          </p:cNvPr>
          <p:cNvSpPr/>
          <p:nvPr/>
        </p:nvSpPr>
        <p:spPr>
          <a:xfrm>
            <a:off x="335360" y="1842183"/>
            <a:ext cx="11665296" cy="947632"/>
          </a:xfrm>
          <a:prstGeom prst="rect">
            <a:avLst/>
          </a:prstGeom>
        </p:spPr>
        <p:txBody>
          <a:bodyPr wrap="square">
            <a:spAutoFit/>
          </a:bodyPr>
          <a:lstStyle/>
          <a:p>
            <a:pPr eaLnBrk="1" hangingPunct="1">
              <a:lnSpc>
                <a:spcPct val="110000"/>
              </a:lnSpc>
              <a:spcBef>
                <a:spcPts val="600"/>
              </a:spcBef>
            </a:pPr>
            <a:r>
              <a:rPr lang="it-IT" altLang="ja-JP" sz="1600" b="0" i="1" dirty="0">
                <a:latin typeface="Century Gothic" panose="020B0502020202020204" pitchFamily="34" charset="0"/>
                <a:cs typeface="Calibri Light" panose="020F0302020204030204" pitchFamily="34" charset="0"/>
              </a:rPr>
              <a:t>(Rispondono solo le imprese di commercio e turismo che risiedono in un comune con un distretto del commercio) </a:t>
            </a:r>
            <a:r>
              <a:rPr lang="it-IT" altLang="ja-JP" sz="1800" dirty="0">
                <a:latin typeface="Century Gothic" panose="020B0502020202020204" pitchFamily="34" charset="0"/>
                <a:cs typeface="Calibri Light" panose="020F0302020204030204" pitchFamily="34" charset="0"/>
              </a:rPr>
              <a:t>Tra le seguenti iniziative, quali sono le più importanti per lo sviluppo e la valorizzazione della Sua impresa, che quindi si attende come prioritarie dal Suo distretto del commercio?</a:t>
            </a:r>
          </a:p>
        </p:txBody>
      </p:sp>
    </p:spTree>
    <p:extLst>
      <p:ext uri="{BB962C8B-B14F-4D97-AF65-F5344CB8AC3E}">
        <p14:creationId xmlns:p14="http://schemas.microsoft.com/office/powerpoint/2010/main" val="196921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a:extLst>
              <a:ext uri="{FF2B5EF4-FFF2-40B4-BE49-F238E27FC236}">
                <a16:creationId xmlns:a16="http://schemas.microsoft.com/office/drawing/2014/main" id="{5DA014AC-DF06-3A39-02FF-7DA818A8947B}"/>
              </a:ext>
            </a:extLst>
          </p:cNvPr>
          <p:cNvPicPr>
            <a:picLocks noChangeAspect="1"/>
          </p:cNvPicPr>
          <p:nvPr/>
        </p:nvPicPr>
        <p:blipFill>
          <a:blip r:embed="rId3"/>
          <a:stretch>
            <a:fillRect/>
          </a:stretch>
        </p:blipFill>
        <p:spPr>
          <a:xfrm>
            <a:off x="298685" y="3643789"/>
            <a:ext cx="5670804" cy="2596896"/>
          </a:xfrm>
          <a:prstGeom prst="rect">
            <a:avLst/>
          </a:prstGeom>
        </p:spPr>
      </p:pic>
      <p:sp>
        <p:nvSpPr>
          <p:cNvPr id="3" name="Titolo 1">
            <a:extLst>
              <a:ext uri="{FF2B5EF4-FFF2-40B4-BE49-F238E27FC236}">
                <a16:creationId xmlns:a16="http://schemas.microsoft.com/office/drawing/2014/main" id="{6AD0154F-D5A4-60CA-220E-5D33AA0D117D}"/>
              </a:ext>
            </a:extLst>
          </p:cNvPr>
          <p:cNvSpPr txBox="1">
            <a:spLocks/>
          </p:cNvSpPr>
          <p:nvPr/>
        </p:nvSpPr>
        <p:spPr>
          <a:xfrm>
            <a:off x="335360" y="248643"/>
            <a:ext cx="11856640"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Fatturato 2024 </a:t>
            </a:r>
            <a:r>
              <a:rPr lang="it-IT" sz="2400" dirty="0">
                <a:solidFill>
                  <a:srgbClr val="203864"/>
                </a:solidFill>
                <a:latin typeface="Century Gothic" panose="020B0502020202020204" pitchFamily="34" charset="0"/>
                <a:ea typeface="+mj-ea"/>
                <a:cs typeface="Arial"/>
              </a:rPr>
              <a:t>|</a:t>
            </a:r>
            <a:r>
              <a:rPr lang="it-IT" sz="2400" b="0" dirty="0">
                <a:latin typeface="Century Gothic" panose="020B0502020202020204" pitchFamily="34" charset="0"/>
                <a:cs typeface="Arial"/>
              </a:rPr>
              <a:t> </a:t>
            </a:r>
            <a:r>
              <a:rPr lang="it-IT" sz="2400" dirty="0">
                <a:latin typeface="Century Gothic" panose="020B0502020202020204" pitchFamily="34" charset="0"/>
                <a:cs typeface="Arial"/>
              </a:rPr>
              <a:t>Quattro imprese del terziario FVG ogni cinque prevedono un consolidamento o addirittura un miglioramento del fatturato 2024 rispetto a quello del 2023. Il dato è più accentuato a Udine e Pordenone. </a:t>
            </a:r>
          </a:p>
        </p:txBody>
      </p:sp>
      <p:sp>
        <p:nvSpPr>
          <p:cNvPr id="4" name="Text Box 49">
            <a:extLst>
              <a:ext uri="{FF2B5EF4-FFF2-40B4-BE49-F238E27FC236}">
                <a16:creationId xmlns:a16="http://schemas.microsoft.com/office/drawing/2014/main" id="{0536CB63-789B-D05B-8527-B74CB74BB7D0}"/>
              </a:ext>
            </a:extLst>
          </p:cNvPr>
          <p:cNvSpPr txBox="1">
            <a:spLocks noChangeArrowheads="1"/>
          </p:cNvSpPr>
          <p:nvPr/>
        </p:nvSpPr>
        <p:spPr bwMode="auto">
          <a:xfrm>
            <a:off x="335360" y="6342724"/>
            <a:ext cx="825341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1.536 casi.</a:t>
            </a:r>
            <a:r>
              <a:rPr kumimoji="0" lang="it-IT" altLang="ja-JP"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 </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
        <p:nvSpPr>
          <p:cNvPr id="5" name="CasellaDiTesto 9">
            <a:extLst>
              <a:ext uri="{FF2B5EF4-FFF2-40B4-BE49-F238E27FC236}">
                <a16:creationId xmlns:a16="http://schemas.microsoft.com/office/drawing/2014/main" id="{16C4D63C-D9E6-88CB-A485-CB39A0AA7374}"/>
              </a:ext>
            </a:extLst>
          </p:cNvPr>
          <p:cNvSpPr txBox="1">
            <a:spLocks noChangeArrowheads="1"/>
          </p:cNvSpPr>
          <p:nvPr/>
        </p:nvSpPr>
        <p:spPr bwMode="auto">
          <a:xfrm>
            <a:off x="335360" y="1772672"/>
            <a:ext cx="11620538" cy="3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700" dirty="0">
                <a:latin typeface="Century Gothic" panose="020B0502020202020204" pitchFamily="34" charset="0"/>
              </a:rPr>
              <a:t>Lei ritiene che il fatturato della Sua impresa, nel corso del 2024, rispetto al 2023…?</a:t>
            </a:r>
          </a:p>
        </p:txBody>
      </p:sp>
      <p:sp>
        <p:nvSpPr>
          <p:cNvPr id="7" name="CasellaDiTesto 6">
            <a:extLst>
              <a:ext uri="{FF2B5EF4-FFF2-40B4-BE49-F238E27FC236}">
                <a16:creationId xmlns:a16="http://schemas.microsoft.com/office/drawing/2014/main" id="{F9FE0C2A-4DA3-3CF8-B4E6-DBB849A35FCE}"/>
              </a:ext>
            </a:extLst>
          </p:cNvPr>
          <p:cNvSpPr txBox="1"/>
          <p:nvPr/>
        </p:nvSpPr>
        <p:spPr>
          <a:xfrm>
            <a:off x="909564" y="4708557"/>
            <a:ext cx="799440" cy="461665"/>
          </a:xfrm>
          <a:prstGeom prst="rect">
            <a:avLst/>
          </a:prstGeom>
          <a:solidFill>
            <a:schemeClr val="bg1">
              <a:lumMod val="95000"/>
            </a:schemeClr>
          </a:solidFill>
          <a:ln>
            <a:solidFill>
              <a:schemeClr val="bg1">
                <a:lumMod val="50000"/>
              </a:schemeClr>
            </a:solidFill>
          </a:ln>
        </p:spPr>
        <p:txBody>
          <a:bodyPr wrap="square">
            <a:spAutoFit/>
          </a:bodyPr>
          <a:lstStyle/>
          <a:p>
            <a:pPr algn="ctr"/>
            <a:r>
              <a:rPr lang="it-IT" sz="2400" dirty="0">
                <a:latin typeface="Century Gothic" panose="020B0502020202020204" pitchFamily="34" charset="0"/>
              </a:rPr>
              <a:t>21</a:t>
            </a:r>
            <a:r>
              <a:rPr lang="it-IT" sz="1400" dirty="0">
                <a:latin typeface="Century Gothic" panose="020B0502020202020204" pitchFamily="34" charset="0"/>
              </a:rPr>
              <a:t>%</a:t>
            </a:r>
            <a:endParaRPr lang="it-IT" sz="1400" b="0" dirty="0"/>
          </a:p>
        </p:txBody>
      </p:sp>
      <p:sp>
        <p:nvSpPr>
          <p:cNvPr id="8" name="CasellaDiTesto 9">
            <a:extLst>
              <a:ext uri="{FF2B5EF4-FFF2-40B4-BE49-F238E27FC236}">
                <a16:creationId xmlns:a16="http://schemas.microsoft.com/office/drawing/2014/main" id="{3ADEE9D4-3597-B637-503A-20FF29829F00}"/>
              </a:ext>
            </a:extLst>
          </p:cNvPr>
          <p:cNvSpPr txBox="1">
            <a:spLocks noChangeArrowheads="1"/>
          </p:cNvSpPr>
          <p:nvPr/>
        </p:nvSpPr>
        <p:spPr bwMode="auto">
          <a:xfrm>
            <a:off x="6962730" y="2763930"/>
            <a:ext cx="436006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kumimoji="0" lang="it-IT" sz="1700" i="1" u="sng" strike="noStrike" cap="none" normalizeH="0" baseline="0" dirty="0">
                <a:ln>
                  <a:noFill/>
                </a:ln>
                <a:effectLst/>
                <a:latin typeface="Century Gothic" panose="020B0502020202020204" pitchFamily="34" charset="0"/>
              </a:rPr>
              <a:t>Fatturato 2024 su 2023 (INDICATORE)</a:t>
            </a:r>
          </a:p>
        </p:txBody>
      </p:sp>
      <p:pic>
        <p:nvPicPr>
          <p:cNvPr id="9" name="Immagine 8">
            <a:extLst>
              <a:ext uri="{FF2B5EF4-FFF2-40B4-BE49-F238E27FC236}">
                <a16:creationId xmlns:a16="http://schemas.microsoft.com/office/drawing/2014/main" id="{B80490AB-BFFA-A54A-5157-91125A4E3E67}"/>
              </a:ext>
            </a:extLst>
          </p:cNvPr>
          <p:cNvPicPr>
            <a:picLocks noChangeAspect="1"/>
          </p:cNvPicPr>
          <p:nvPr/>
        </p:nvPicPr>
        <p:blipFill>
          <a:blip r:embed="rId4"/>
          <a:stretch>
            <a:fillRect/>
          </a:stretch>
        </p:blipFill>
        <p:spPr>
          <a:xfrm>
            <a:off x="7992043" y="3529615"/>
            <a:ext cx="2605628" cy="2701519"/>
          </a:xfrm>
          <a:prstGeom prst="rect">
            <a:avLst/>
          </a:prstGeom>
        </p:spPr>
      </p:pic>
      <p:sp>
        <p:nvSpPr>
          <p:cNvPr id="10" name="Rettangolo 9">
            <a:extLst>
              <a:ext uri="{FF2B5EF4-FFF2-40B4-BE49-F238E27FC236}">
                <a16:creationId xmlns:a16="http://schemas.microsoft.com/office/drawing/2014/main" id="{B808978C-31E8-C8FC-A3B3-D8DC67429D45}"/>
              </a:ext>
            </a:extLst>
          </p:cNvPr>
          <p:cNvSpPr/>
          <p:nvPr/>
        </p:nvSpPr>
        <p:spPr bwMode="auto">
          <a:xfrm>
            <a:off x="9924941" y="3429297"/>
            <a:ext cx="1192165" cy="584775"/>
          </a:xfrm>
          <a:prstGeom prst="rect">
            <a:avLst/>
          </a:prstGeom>
          <a:solidFill>
            <a:srgbClr val="1F4E79"/>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600" strike="noStrike" cap="none" normalizeH="0" baseline="0" dirty="0">
                <a:ln>
                  <a:noFill/>
                </a:ln>
                <a:solidFill>
                  <a:schemeClr val="bg1"/>
                </a:solidFill>
                <a:effectLst/>
                <a:latin typeface="Century Gothic" panose="020B0502020202020204" pitchFamily="34" charset="0"/>
              </a:rPr>
              <a:t>UDINE</a:t>
            </a:r>
          </a:p>
          <a:p>
            <a:pPr algn="ctr" eaLnBrk="1" hangingPunct="1"/>
            <a:r>
              <a:rPr lang="it-IT" sz="1600" b="0" i="1" dirty="0">
                <a:solidFill>
                  <a:schemeClr val="bg1"/>
                </a:solidFill>
                <a:latin typeface="Century Gothic" panose="020B0502020202020204" pitchFamily="34" charset="0"/>
              </a:rPr>
              <a:t>52</a:t>
            </a:r>
            <a:endParaRPr kumimoji="0" lang="it-IT" sz="1600" b="0" i="1" strike="noStrike" cap="none" normalizeH="0" baseline="0" dirty="0">
              <a:ln>
                <a:noFill/>
              </a:ln>
              <a:solidFill>
                <a:schemeClr val="bg1"/>
              </a:solidFill>
              <a:effectLst/>
              <a:latin typeface="Century Gothic" panose="020B0502020202020204" pitchFamily="34" charset="0"/>
            </a:endParaRPr>
          </a:p>
        </p:txBody>
      </p:sp>
      <p:sp>
        <p:nvSpPr>
          <p:cNvPr id="11" name="Rettangolo 10">
            <a:extLst>
              <a:ext uri="{FF2B5EF4-FFF2-40B4-BE49-F238E27FC236}">
                <a16:creationId xmlns:a16="http://schemas.microsoft.com/office/drawing/2014/main" id="{8DD6093B-9AAE-0E55-CE3B-29195A29B684}"/>
              </a:ext>
            </a:extLst>
          </p:cNvPr>
          <p:cNvSpPr/>
          <p:nvPr/>
        </p:nvSpPr>
        <p:spPr bwMode="auto">
          <a:xfrm>
            <a:off x="9856565" y="4311812"/>
            <a:ext cx="1192165" cy="584775"/>
          </a:xfrm>
          <a:prstGeom prst="rect">
            <a:avLst/>
          </a:prstGeom>
          <a:solidFill>
            <a:srgbClr val="1F4E79"/>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600" strike="noStrike" cap="none" normalizeH="0" baseline="0" dirty="0">
                <a:ln>
                  <a:noFill/>
                </a:ln>
                <a:solidFill>
                  <a:schemeClr val="bg1"/>
                </a:solidFill>
                <a:effectLst/>
                <a:latin typeface="Century Gothic" panose="020B0502020202020204" pitchFamily="34" charset="0"/>
              </a:rPr>
              <a:t>GORIZIA</a:t>
            </a:r>
          </a:p>
          <a:p>
            <a:pPr algn="ctr" eaLnBrk="1" hangingPunct="1"/>
            <a:r>
              <a:rPr lang="it-IT" sz="1600" b="0" i="1" dirty="0">
                <a:solidFill>
                  <a:schemeClr val="bg1"/>
                </a:solidFill>
                <a:latin typeface="Century Gothic" panose="020B0502020202020204" pitchFamily="34" charset="0"/>
              </a:rPr>
              <a:t>39</a:t>
            </a:r>
            <a:endParaRPr kumimoji="0" lang="it-IT" sz="1600" b="0" i="1" strike="noStrike" cap="none" normalizeH="0" baseline="0" dirty="0">
              <a:ln>
                <a:noFill/>
              </a:ln>
              <a:solidFill>
                <a:schemeClr val="bg1"/>
              </a:solidFill>
              <a:effectLst/>
              <a:latin typeface="Century Gothic" panose="020B0502020202020204" pitchFamily="34" charset="0"/>
            </a:endParaRPr>
          </a:p>
        </p:txBody>
      </p:sp>
      <p:sp>
        <p:nvSpPr>
          <p:cNvPr id="12" name="Rettangolo 11">
            <a:extLst>
              <a:ext uri="{FF2B5EF4-FFF2-40B4-BE49-F238E27FC236}">
                <a16:creationId xmlns:a16="http://schemas.microsoft.com/office/drawing/2014/main" id="{B23E9954-003B-4A1C-4057-E92BC24B9E18}"/>
              </a:ext>
            </a:extLst>
          </p:cNvPr>
          <p:cNvSpPr/>
          <p:nvPr/>
        </p:nvSpPr>
        <p:spPr bwMode="auto">
          <a:xfrm>
            <a:off x="10001588" y="5746677"/>
            <a:ext cx="1192165" cy="584775"/>
          </a:xfrm>
          <a:prstGeom prst="rect">
            <a:avLst/>
          </a:prstGeom>
          <a:solidFill>
            <a:srgbClr val="1F4E79"/>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600" strike="noStrike" cap="none" normalizeH="0" baseline="0" dirty="0">
                <a:ln>
                  <a:noFill/>
                </a:ln>
                <a:solidFill>
                  <a:schemeClr val="bg1"/>
                </a:solidFill>
                <a:effectLst/>
                <a:latin typeface="Century Gothic" panose="020B0502020202020204" pitchFamily="34" charset="0"/>
              </a:rPr>
              <a:t>TRIESTE</a:t>
            </a:r>
          </a:p>
          <a:p>
            <a:pPr algn="ctr" eaLnBrk="1" hangingPunct="1"/>
            <a:r>
              <a:rPr lang="it-IT" sz="1600" b="0" i="1" dirty="0">
                <a:solidFill>
                  <a:schemeClr val="bg1"/>
                </a:solidFill>
                <a:latin typeface="Century Gothic" panose="020B0502020202020204" pitchFamily="34" charset="0"/>
              </a:rPr>
              <a:t>44</a:t>
            </a:r>
            <a:endParaRPr kumimoji="0" lang="it-IT" sz="1600" b="0" i="1" strike="noStrike" cap="none" normalizeH="0" baseline="0" dirty="0">
              <a:ln>
                <a:noFill/>
              </a:ln>
              <a:solidFill>
                <a:schemeClr val="bg1"/>
              </a:solidFill>
              <a:effectLst/>
              <a:latin typeface="Century Gothic" panose="020B0502020202020204" pitchFamily="34" charset="0"/>
            </a:endParaRPr>
          </a:p>
        </p:txBody>
      </p:sp>
      <p:sp>
        <p:nvSpPr>
          <p:cNvPr id="13" name="Rettangolo 12">
            <a:extLst>
              <a:ext uri="{FF2B5EF4-FFF2-40B4-BE49-F238E27FC236}">
                <a16:creationId xmlns:a16="http://schemas.microsoft.com/office/drawing/2014/main" id="{0F0ADDC6-3EE2-4BEB-2510-65FA0DFFA55E}"/>
              </a:ext>
            </a:extLst>
          </p:cNvPr>
          <p:cNvSpPr/>
          <p:nvPr/>
        </p:nvSpPr>
        <p:spPr bwMode="auto">
          <a:xfrm>
            <a:off x="7183354" y="4449707"/>
            <a:ext cx="1510589" cy="584775"/>
          </a:xfrm>
          <a:prstGeom prst="rect">
            <a:avLst/>
          </a:prstGeom>
          <a:solidFill>
            <a:srgbClr val="1F4E79"/>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600" strike="noStrike" cap="none" normalizeH="0" baseline="0" dirty="0">
                <a:ln>
                  <a:noFill/>
                </a:ln>
                <a:solidFill>
                  <a:schemeClr val="bg1"/>
                </a:solidFill>
                <a:effectLst/>
                <a:latin typeface="Century Gothic" panose="020B0502020202020204" pitchFamily="34" charset="0"/>
              </a:rPr>
              <a:t>PORDENONE</a:t>
            </a:r>
          </a:p>
          <a:p>
            <a:pPr algn="ctr" eaLnBrk="1" hangingPunct="1"/>
            <a:r>
              <a:rPr lang="it-IT" sz="1600" b="0" i="1" dirty="0">
                <a:solidFill>
                  <a:schemeClr val="bg1"/>
                </a:solidFill>
                <a:latin typeface="Century Gothic" panose="020B0502020202020204" pitchFamily="34" charset="0"/>
              </a:rPr>
              <a:t>48</a:t>
            </a:r>
            <a:endParaRPr kumimoji="0" lang="it-IT" sz="1600" b="0" i="1" strike="noStrike" cap="none" normalizeH="0" baseline="0" dirty="0">
              <a:ln>
                <a:noFill/>
              </a:ln>
              <a:solidFill>
                <a:schemeClr val="bg1"/>
              </a:solidFill>
              <a:effectLst/>
              <a:latin typeface="Century Gothic" panose="020B0502020202020204" pitchFamily="34" charset="0"/>
            </a:endParaRPr>
          </a:p>
        </p:txBody>
      </p:sp>
      <p:sp>
        <p:nvSpPr>
          <p:cNvPr id="14" name="CasellaDiTesto 13">
            <a:extLst>
              <a:ext uri="{FF2B5EF4-FFF2-40B4-BE49-F238E27FC236}">
                <a16:creationId xmlns:a16="http://schemas.microsoft.com/office/drawing/2014/main" id="{6AA1D3BE-D1CA-3854-F966-D352F983E430}"/>
              </a:ext>
            </a:extLst>
          </p:cNvPr>
          <p:cNvSpPr txBox="1"/>
          <p:nvPr/>
        </p:nvSpPr>
        <p:spPr>
          <a:xfrm>
            <a:off x="2702550" y="3671855"/>
            <a:ext cx="799440" cy="461665"/>
          </a:xfrm>
          <a:prstGeom prst="rect">
            <a:avLst/>
          </a:prstGeom>
          <a:solidFill>
            <a:schemeClr val="bg1">
              <a:lumMod val="95000"/>
            </a:schemeClr>
          </a:solidFill>
          <a:ln>
            <a:solidFill>
              <a:schemeClr val="bg1">
                <a:lumMod val="50000"/>
              </a:schemeClr>
            </a:solidFill>
          </a:ln>
        </p:spPr>
        <p:txBody>
          <a:bodyPr wrap="square">
            <a:spAutoFit/>
          </a:bodyPr>
          <a:lstStyle/>
          <a:p>
            <a:pPr algn="ctr"/>
            <a:r>
              <a:rPr lang="it-IT" sz="2400" dirty="0">
                <a:latin typeface="Century Gothic" panose="020B0502020202020204" pitchFamily="34" charset="0"/>
              </a:rPr>
              <a:t>64</a:t>
            </a:r>
            <a:r>
              <a:rPr lang="it-IT" sz="1400" dirty="0">
                <a:latin typeface="Century Gothic" panose="020B0502020202020204" pitchFamily="34" charset="0"/>
              </a:rPr>
              <a:t>%</a:t>
            </a:r>
            <a:endParaRPr lang="it-IT" sz="1400" b="0" dirty="0"/>
          </a:p>
        </p:txBody>
      </p:sp>
      <p:sp>
        <p:nvSpPr>
          <p:cNvPr id="15" name="CasellaDiTesto 14">
            <a:extLst>
              <a:ext uri="{FF2B5EF4-FFF2-40B4-BE49-F238E27FC236}">
                <a16:creationId xmlns:a16="http://schemas.microsoft.com/office/drawing/2014/main" id="{34AB2AA6-9388-EA85-0EDA-F0F641E45D34}"/>
              </a:ext>
            </a:extLst>
          </p:cNvPr>
          <p:cNvSpPr txBox="1"/>
          <p:nvPr/>
        </p:nvSpPr>
        <p:spPr>
          <a:xfrm>
            <a:off x="4512817" y="4830477"/>
            <a:ext cx="799440" cy="461665"/>
          </a:xfrm>
          <a:prstGeom prst="rect">
            <a:avLst/>
          </a:prstGeom>
          <a:solidFill>
            <a:schemeClr val="bg1">
              <a:lumMod val="95000"/>
            </a:schemeClr>
          </a:solidFill>
          <a:ln>
            <a:solidFill>
              <a:schemeClr val="bg1">
                <a:lumMod val="50000"/>
              </a:schemeClr>
            </a:solidFill>
          </a:ln>
        </p:spPr>
        <p:txBody>
          <a:bodyPr wrap="square">
            <a:spAutoFit/>
          </a:bodyPr>
          <a:lstStyle/>
          <a:p>
            <a:pPr algn="ctr"/>
            <a:r>
              <a:rPr lang="it-IT" sz="2400" dirty="0">
                <a:latin typeface="Century Gothic" panose="020B0502020202020204" pitchFamily="34" charset="0"/>
              </a:rPr>
              <a:t>15</a:t>
            </a:r>
            <a:r>
              <a:rPr lang="it-IT" sz="1400" dirty="0">
                <a:latin typeface="Century Gothic" panose="020B0502020202020204" pitchFamily="34" charset="0"/>
              </a:rPr>
              <a:t>%</a:t>
            </a:r>
            <a:endParaRPr lang="it-IT" sz="1400" b="0" dirty="0"/>
          </a:p>
        </p:txBody>
      </p:sp>
      <p:sp>
        <p:nvSpPr>
          <p:cNvPr id="18" name="Rettangolo 17">
            <a:extLst>
              <a:ext uri="{FF2B5EF4-FFF2-40B4-BE49-F238E27FC236}">
                <a16:creationId xmlns:a16="http://schemas.microsoft.com/office/drawing/2014/main" id="{D07EA8EB-8702-04FF-0A23-91E248720DAF}"/>
              </a:ext>
            </a:extLst>
          </p:cNvPr>
          <p:cNvSpPr/>
          <p:nvPr/>
        </p:nvSpPr>
        <p:spPr bwMode="auto">
          <a:xfrm>
            <a:off x="2511766" y="2289422"/>
            <a:ext cx="3017613" cy="815608"/>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3200" strike="noStrike" cap="none" normalizeH="0" baseline="0" dirty="0">
                <a:ln>
                  <a:noFill/>
                </a:ln>
                <a:solidFill>
                  <a:srgbClr val="1F4E79"/>
                </a:solidFill>
                <a:effectLst/>
                <a:latin typeface="Century Gothic" panose="020B0502020202020204" pitchFamily="34" charset="0"/>
              </a:rPr>
              <a:t>Indice = 47</a:t>
            </a:r>
            <a:endParaRPr kumimoji="0" lang="it-IT" sz="2000" strike="noStrike" cap="none" normalizeH="0" baseline="0" dirty="0">
              <a:ln>
                <a:noFill/>
              </a:ln>
              <a:solidFill>
                <a:srgbClr val="1F4E79"/>
              </a:solidFill>
              <a:effectLst/>
              <a:latin typeface="Century Gothic" panose="020B0502020202020204" pitchFamily="34" charset="0"/>
            </a:endParaRPr>
          </a:p>
          <a:p>
            <a:pPr algn="ctr" eaLnBrk="1" hangingPunct="1"/>
            <a:r>
              <a:rPr lang="it-IT" sz="1500" b="0" i="1" dirty="0">
                <a:solidFill>
                  <a:srgbClr val="1F4E79"/>
                </a:solidFill>
                <a:latin typeface="Century Gothic" panose="020B0502020202020204" pitchFamily="34" charset="0"/>
              </a:rPr>
              <a:t>AUMENTO + ½ INVARIANZA</a:t>
            </a:r>
          </a:p>
        </p:txBody>
      </p:sp>
      <p:pic>
        <p:nvPicPr>
          <p:cNvPr id="19" name="Elemento grafico 18" descr="Freccia: curva oraria con riempimento a tinta unita">
            <a:extLst>
              <a:ext uri="{FF2B5EF4-FFF2-40B4-BE49-F238E27FC236}">
                <a16:creationId xmlns:a16="http://schemas.microsoft.com/office/drawing/2014/main" id="{34399B77-0EE7-A582-7122-AB54EE6B26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994261">
            <a:off x="5725853" y="2276053"/>
            <a:ext cx="1217066" cy="1217066"/>
          </a:xfrm>
          <a:prstGeom prst="rect">
            <a:avLst/>
          </a:prstGeom>
        </p:spPr>
      </p:pic>
      <p:sp>
        <p:nvSpPr>
          <p:cNvPr id="23" name="Parentesi graffa chiusa 22">
            <a:extLst>
              <a:ext uri="{FF2B5EF4-FFF2-40B4-BE49-F238E27FC236}">
                <a16:creationId xmlns:a16="http://schemas.microsoft.com/office/drawing/2014/main" id="{AEC04320-D007-8A9A-07C0-9E6534945EC6}"/>
              </a:ext>
            </a:extLst>
          </p:cNvPr>
          <p:cNvSpPr/>
          <p:nvPr/>
        </p:nvSpPr>
        <p:spPr bwMode="auto">
          <a:xfrm rot="16200000">
            <a:off x="3852465" y="1528226"/>
            <a:ext cx="336214" cy="3611834"/>
          </a:xfrm>
          <a:prstGeom prst="rightBrace">
            <a:avLst/>
          </a:prstGeom>
          <a:noFill/>
          <a:ln w="28575"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0079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AD0154F-D5A4-60CA-220E-5D33AA0D117D}"/>
              </a:ext>
            </a:extLst>
          </p:cNvPr>
          <p:cNvSpPr txBox="1">
            <a:spLocks/>
          </p:cNvSpPr>
          <p:nvPr/>
        </p:nvSpPr>
        <p:spPr>
          <a:xfrm>
            <a:off x="335360" y="248643"/>
            <a:ext cx="11856640"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Fatturato 2024 </a:t>
            </a:r>
            <a:r>
              <a:rPr lang="it-IT" sz="2400" dirty="0">
                <a:solidFill>
                  <a:srgbClr val="203864"/>
                </a:solidFill>
                <a:latin typeface="Century Gothic" panose="020B0502020202020204" pitchFamily="34" charset="0"/>
                <a:ea typeface="+mj-ea"/>
                <a:cs typeface="Arial"/>
              </a:rPr>
              <a:t>|</a:t>
            </a:r>
            <a:r>
              <a:rPr lang="it-IT" sz="2400" b="0" dirty="0">
                <a:latin typeface="Century Gothic" panose="020B0502020202020204" pitchFamily="34" charset="0"/>
                <a:cs typeface="Arial"/>
              </a:rPr>
              <a:t> </a:t>
            </a:r>
            <a:r>
              <a:rPr lang="it-IT" sz="2400" dirty="0">
                <a:latin typeface="Century Gothic" panose="020B0502020202020204" pitchFamily="34" charset="0"/>
                <a:cs typeface="Arial"/>
              </a:rPr>
              <a:t>In generale, le imprese del terziario FVG puntano ad incrementare i propri fatturati nel 2024 facendo leva sul prezzo dei prodotti offerti e su un contestuale aumento del livello qualitativo del servizio.</a:t>
            </a:r>
          </a:p>
        </p:txBody>
      </p:sp>
      <p:sp>
        <p:nvSpPr>
          <p:cNvPr id="4" name="Text Box 49">
            <a:extLst>
              <a:ext uri="{FF2B5EF4-FFF2-40B4-BE49-F238E27FC236}">
                <a16:creationId xmlns:a16="http://schemas.microsoft.com/office/drawing/2014/main" id="{0536CB63-789B-D05B-8527-B74CB74BB7D0}"/>
              </a:ext>
            </a:extLst>
          </p:cNvPr>
          <p:cNvSpPr txBox="1">
            <a:spLocks noChangeArrowheads="1"/>
          </p:cNvSpPr>
          <p:nvPr/>
        </p:nvSpPr>
        <p:spPr bwMode="auto">
          <a:xfrm>
            <a:off x="335360" y="6342724"/>
            <a:ext cx="825341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1.536 casi.</a:t>
            </a:r>
            <a:r>
              <a:rPr kumimoji="0" lang="it-IT" altLang="ja-JP"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a:t>
            </a:r>
            <a:r>
              <a:rPr lang="it-IT" altLang="ja-JP" sz="900" dirty="0">
                <a:solidFill>
                  <a:srgbClr val="000000"/>
                </a:solidFill>
                <a:latin typeface="Century Gothic" panose="020B0502020202020204" pitchFamily="34" charset="0"/>
                <a:cs typeface="+mn-cs"/>
              </a:rPr>
              <a:t>. </a:t>
            </a:r>
            <a:r>
              <a:rPr lang="it-IT" altLang="ja-JP" sz="900" b="0" dirty="0">
                <a:solidFill>
                  <a:srgbClr val="000000"/>
                </a:solidFill>
                <a:latin typeface="Century Gothic" panose="020B0502020202020204" pitchFamily="34" charset="0"/>
                <a:cs typeface="+mn-cs"/>
              </a:rPr>
              <a:t>La somma delle % è diversa da 100 perché erano ammesse più risposte.</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
        <p:nvSpPr>
          <p:cNvPr id="5" name="CasellaDiTesto 9">
            <a:extLst>
              <a:ext uri="{FF2B5EF4-FFF2-40B4-BE49-F238E27FC236}">
                <a16:creationId xmlns:a16="http://schemas.microsoft.com/office/drawing/2014/main" id="{16C4D63C-D9E6-88CB-A485-CB39A0AA7374}"/>
              </a:ext>
            </a:extLst>
          </p:cNvPr>
          <p:cNvSpPr txBox="1">
            <a:spLocks noChangeArrowheads="1"/>
          </p:cNvSpPr>
          <p:nvPr/>
        </p:nvSpPr>
        <p:spPr bwMode="auto">
          <a:xfrm>
            <a:off x="335360" y="1772672"/>
            <a:ext cx="11620538" cy="3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700" dirty="0">
                <a:latin typeface="Century Gothic" panose="020B0502020202020204" pitchFamily="34" charset="0"/>
              </a:rPr>
              <a:t>Quali sono le attività che, più di altre, contribuiranno all’aumento del fatturato per la Sua impresa nel 2024?</a:t>
            </a:r>
          </a:p>
        </p:txBody>
      </p:sp>
      <p:graphicFrame>
        <p:nvGraphicFramePr>
          <p:cNvPr id="2" name="Tabella 1">
            <a:extLst>
              <a:ext uri="{FF2B5EF4-FFF2-40B4-BE49-F238E27FC236}">
                <a16:creationId xmlns:a16="http://schemas.microsoft.com/office/drawing/2014/main" id="{43D3B259-D341-7524-5E92-CA8D30694BE0}"/>
              </a:ext>
            </a:extLst>
          </p:cNvPr>
          <p:cNvGraphicFramePr>
            <a:graphicFrameLocks noGrp="1"/>
          </p:cNvGraphicFramePr>
          <p:nvPr>
            <p:extLst>
              <p:ext uri="{D42A27DB-BD31-4B8C-83A1-F6EECF244321}">
                <p14:modId xmlns:p14="http://schemas.microsoft.com/office/powerpoint/2010/main" val="2593186782"/>
              </p:ext>
            </p:extLst>
          </p:nvPr>
        </p:nvGraphicFramePr>
        <p:xfrm>
          <a:off x="460770" y="2342054"/>
          <a:ext cx="5238990" cy="3621864"/>
        </p:xfrm>
        <a:graphic>
          <a:graphicData uri="http://schemas.openxmlformats.org/drawingml/2006/table">
            <a:tbl>
              <a:tblPr firstRow="1" bandRow="1">
                <a:tableStyleId>{5C22544A-7EE6-4342-B048-85BDC9FD1C3A}</a:tableStyleId>
              </a:tblPr>
              <a:tblGrid>
                <a:gridCol w="931150">
                  <a:extLst>
                    <a:ext uri="{9D8B030D-6E8A-4147-A177-3AD203B41FA5}">
                      <a16:colId xmlns:a16="http://schemas.microsoft.com/office/drawing/2014/main" val="1926046098"/>
                    </a:ext>
                  </a:extLst>
                </a:gridCol>
                <a:gridCol w="4307840">
                  <a:extLst>
                    <a:ext uri="{9D8B030D-6E8A-4147-A177-3AD203B41FA5}">
                      <a16:colId xmlns:a16="http://schemas.microsoft.com/office/drawing/2014/main" val="2530771304"/>
                    </a:ext>
                  </a:extLst>
                </a:gridCol>
              </a:tblGrid>
              <a:tr h="603644">
                <a:tc>
                  <a:txBody>
                    <a:bodyPr/>
                    <a:lstStyle/>
                    <a:p>
                      <a:pPr algn="ctr" fontAlgn="ctr"/>
                      <a:r>
                        <a:rPr lang="it-IT" sz="1700" b="1" i="0" u="none" strike="noStrike" dirty="0">
                          <a:solidFill>
                            <a:schemeClr val="bg1"/>
                          </a:solidFill>
                          <a:effectLst/>
                          <a:latin typeface="Century Gothic" panose="020B0502020202020204" pitchFamily="34" charset="0"/>
                        </a:rPr>
                        <a:t>%</a:t>
                      </a:r>
                    </a:p>
                  </a:txBody>
                  <a:tcPr marL="6350" marR="6350" marT="6350" marB="0" anchor="ctr">
                    <a:solidFill>
                      <a:srgbClr val="1F4E79"/>
                    </a:solidFill>
                  </a:tcPr>
                </a:tc>
                <a:tc>
                  <a:txBody>
                    <a:bodyPr/>
                    <a:lstStyle/>
                    <a:p>
                      <a:pPr algn="l" fontAlgn="ctr"/>
                      <a:endParaRPr lang="it-IT" sz="1300" b="0" i="0" u="none" strike="noStrike" dirty="0">
                        <a:solidFill>
                          <a:srgbClr val="000000"/>
                        </a:solidFill>
                        <a:effectLst/>
                        <a:latin typeface="Century Gothic" panose="020B0502020202020204" pitchFamily="34" charset="0"/>
                      </a:endParaRPr>
                    </a:p>
                  </a:txBody>
                  <a:tcPr marL="72000" marR="6350" marT="6350" marB="0" anchor="ctr">
                    <a:noFill/>
                  </a:tcPr>
                </a:tc>
                <a:extLst>
                  <a:ext uri="{0D108BD9-81ED-4DB2-BD59-A6C34878D82A}">
                    <a16:rowId xmlns:a16="http://schemas.microsoft.com/office/drawing/2014/main" val="2768711716"/>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37</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0" i="0" u="none" strike="noStrike" dirty="0">
                          <a:solidFill>
                            <a:srgbClr val="000000"/>
                          </a:solidFill>
                          <a:effectLst/>
                          <a:latin typeface="Century Gothic" panose="020B0502020202020204" pitchFamily="34" charset="0"/>
                        </a:rPr>
                        <a:t>Variazione del prezzo dei prodotti </a:t>
                      </a:r>
                      <a:br>
                        <a:rPr lang="it-IT" sz="1300" b="0" i="0" u="none" strike="noStrike" dirty="0">
                          <a:solidFill>
                            <a:srgbClr val="000000"/>
                          </a:solidFill>
                          <a:effectLst/>
                          <a:latin typeface="Century Gothic" panose="020B0502020202020204" pitchFamily="34" charset="0"/>
                        </a:rPr>
                      </a:br>
                      <a:r>
                        <a:rPr lang="it-IT" sz="1300" b="0" i="0" u="none" strike="noStrike" dirty="0">
                          <a:solidFill>
                            <a:srgbClr val="000000"/>
                          </a:solidFill>
                          <a:effectLst/>
                          <a:latin typeface="Century Gothic" panose="020B0502020202020204" pitchFamily="34" charset="0"/>
                        </a:rPr>
                        <a:t>(</a:t>
                      </a:r>
                      <a:r>
                        <a:rPr lang="it-IT" sz="1300" b="1" i="0" u="none" strike="noStrike" dirty="0">
                          <a:solidFill>
                            <a:srgbClr val="000000"/>
                          </a:solidFill>
                          <a:effectLst/>
                          <a:latin typeface="Century Gothic" panose="020B0502020202020204" pitchFamily="34" charset="0"/>
                        </a:rPr>
                        <a:t>aumento del prezzo</a:t>
                      </a:r>
                      <a:r>
                        <a:rPr lang="it-IT" sz="1300" b="0" i="0" u="none" strike="noStrike" dirty="0">
                          <a:solidFill>
                            <a:srgbClr val="000000"/>
                          </a:solidFill>
                          <a:effectLst/>
                          <a:latin typeface="Century Gothic" panose="020B0502020202020204" pitchFamily="34" charset="0"/>
                        </a:rPr>
                        <a:t>)</a:t>
                      </a:r>
                    </a:p>
                  </a:txBody>
                  <a:tcPr marL="72000" marR="6350" marT="6350" marB="0" anchor="ctr"/>
                </a:tc>
                <a:extLst>
                  <a:ext uri="{0D108BD9-81ED-4DB2-BD59-A6C34878D82A}">
                    <a16:rowId xmlns:a16="http://schemas.microsoft.com/office/drawing/2014/main" val="2661045510"/>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32</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Aumento</a:t>
                      </a:r>
                      <a:r>
                        <a:rPr lang="it-IT" sz="1300" b="0" i="0" u="none" strike="noStrike" dirty="0">
                          <a:solidFill>
                            <a:srgbClr val="000000"/>
                          </a:solidFill>
                          <a:effectLst/>
                          <a:latin typeface="Century Gothic" panose="020B0502020202020204" pitchFamily="34" charset="0"/>
                        </a:rPr>
                        <a:t> del </a:t>
                      </a:r>
                      <a:r>
                        <a:rPr lang="it-IT" sz="1300" b="1" i="0" u="none" strike="noStrike" dirty="0">
                          <a:solidFill>
                            <a:srgbClr val="000000"/>
                          </a:solidFill>
                          <a:effectLst/>
                          <a:latin typeface="Century Gothic" panose="020B0502020202020204" pitchFamily="34" charset="0"/>
                        </a:rPr>
                        <a:t>livello qualitativo </a:t>
                      </a:r>
                      <a:r>
                        <a:rPr lang="it-IT" sz="1300" b="0" i="0" u="none" strike="noStrike" dirty="0">
                          <a:solidFill>
                            <a:srgbClr val="000000"/>
                          </a:solidFill>
                          <a:effectLst/>
                          <a:latin typeface="Century Gothic" panose="020B0502020202020204" pitchFamily="34" charset="0"/>
                        </a:rPr>
                        <a:t>del servizio</a:t>
                      </a:r>
                    </a:p>
                  </a:txBody>
                  <a:tcPr marL="72000" marR="6350" marT="6350" marB="0" anchor="ctr"/>
                </a:tc>
                <a:extLst>
                  <a:ext uri="{0D108BD9-81ED-4DB2-BD59-A6C34878D82A}">
                    <a16:rowId xmlns:a16="http://schemas.microsoft.com/office/drawing/2014/main" val="1997921492"/>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25</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Campagne marketing </a:t>
                      </a:r>
                      <a:br>
                        <a:rPr lang="it-IT" sz="1300" b="0" i="0" u="none" strike="noStrike" dirty="0">
                          <a:solidFill>
                            <a:srgbClr val="000000"/>
                          </a:solidFill>
                          <a:effectLst/>
                          <a:latin typeface="Century Gothic" panose="020B0502020202020204" pitchFamily="34" charset="0"/>
                        </a:rPr>
                      </a:br>
                      <a:r>
                        <a:rPr lang="it-IT" sz="1300" b="0" i="1" u="none" strike="noStrike" dirty="0">
                          <a:solidFill>
                            <a:srgbClr val="000000"/>
                          </a:solidFill>
                          <a:effectLst/>
                          <a:latin typeface="Century Gothic" panose="020B0502020202020204" pitchFamily="34" charset="0"/>
                        </a:rPr>
                        <a:t>(pubblicità, promozioni)</a:t>
                      </a:r>
                    </a:p>
                  </a:txBody>
                  <a:tcPr marL="72000" marR="6350" marT="6350" marB="0" anchor="ctr"/>
                </a:tc>
                <a:extLst>
                  <a:ext uri="{0D108BD9-81ED-4DB2-BD59-A6C34878D82A}">
                    <a16:rowId xmlns:a16="http://schemas.microsoft.com/office/drawing/2014/main" val="1469244627"/>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15</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Modifica dei fornitori esistenti</a:t>
                      </a:r>
                      <a:r>
                        <a:rPr lang="it-IT" sz="1300" b="0" i="0" u="none" strike="noStrike" dirty="0">
                          <a:solidFill>
                            <a:srgbClr val="000000"/>
                          </a:solidFill>
                          <a:effectLst/>
                          <a:latin typeface="Century Gothic" panose="020B0502020202020204" pitchFamily="34" charset="0"/>
                        </a:rPr>
                        <a:t>, </a:t>
                      </a:r>
                      <a:br>
                        <a:rPr lang="it-IT" sz="1300" b="0" i="0" u="none" strike="noStrike" dirty="0">
                          <a:solidFill>
                            <a:srgbClr val="000000"/>
                          </a:solidFill>
                          <a:effectLst/>
                          <a:latin typeface="Century Gothic" panose="020B0502020202020204" pitchFamily="34" charset="0"/>
                        </a:rPr>
                      </a:br>
                      <a:r>
                        <a:rPr lang="it-IT" sz="1300" b="0" i="0" u="none" strike="noStrike" dirty="0">
                          <a:solidFill>
                            <a:srgbClr val="000000"/>
                          </a:solidFill>
                          <a:effectLst/>
                          <a:latin typeface="Century Gothic" panose="020B0502020202020204" pitchFamily="34" charset="0"/>
                        </a:rPr>
                        <a:t>ossia ci rivolgeremo ad altri fornitori</a:t>
                      </a:r>
                    </a:p>
                  </a:txBody>
                  <a:tcPr marL="72000" marR="6350" marT="6350" marB="0" anchor="ctr"/>
                </a:tc>
                <a:extLst>
                  <a:ext uri="{0D108BD9-81ED-4DB2-BD59-A6C34878D82A}">
                    <a16:rowId xmlns:a16="http://schemas.microsoft.com/office/drawing/2014/main" val="1738853708"/>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9</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Acquisto nuova strumentazione </a:t>
                      </a:r>
                      <a:r>
                        <a:rPr lang="it-IT" sz="1300" b="0" i="0" u="none" strike="noStrike" dirty="0">
                          <a:solidFill>
                            <a:srgbClr val="000000"/>
                          </a:solidFill>
                          <a:effectLst/>
                          <a:latin typeface="Century Gothic" panose="020B0502020202020204" pitchFamily="34" charset="0"/>
                        </a:rPr>
                        <a:t>per l’impresa </a:t>
                      </a:r>
                      <a:br>
                        <a:rPr lang="it-IT" sz="1300" b="0" i="0" u="none" strike="noStrike" dirty="0">
                          <a:solidFill>
                            <a:srgbClr val="000000"/>
                          </a:solidFill>
                          <a:effectLst/>
                          <a:latin typeface="Century Gothic" panose="020B0502020202020204" pitchFamily="34" charset="0"/>
                        </a:rPr>
                      </a:br>
                      <a:r>
                        <a:rPr lang="it-IT" sz="1300" b="0" i="1" u="none" strike="noStrike" dirty="0">
                          <a:solidFill>
                            <a:srgbClr val="000000"/>
                          </a:solidFill>
                          <a:effectLst/>
                          <a:latin typeface="Century Gothic" panose="020B0502020202020204" pitchFamily="34" charset="0"/>
                        </a:rPr>
                        <a:t>(tavoli, sedie, banconi, </a:t>
                      </a:r>
                      <a:r>
                        <a:rPr lang="it-IT" sz="1300" b="0" i="1" u="none" strike="noStrike" dirty="0" err="1">
                          <a:solidFill>
                            <a:srgbClr val="000000"/>
                          </a:solidFill>
                          <a:effectLst/>
                          <a:latin typeface="Century Gothic" panose="020B0502020202020204" pitchFamily="34" charset="0"/>
                        </a:rPr>
                        <a:t>etc</a:t>
                      </a:r>
                      <a:r>
                        <a:rPr lang="it-IT" sz="1300" b="0" i="1" u="none" strike="noStrike" dirty="0">
                          <a:solidFill>
                            <a:srgbClr val="000000"/>
                          </a:solidFill>
                          <a:effectLst/>
                          <a:latin typeface="Century Gothic" panose="020B0502020202020204" pitchFamily="34" charset="0"/>
                        </a:rPr>
                        <a:t>)</a:t>
                      </a:r>
                    </a:p>
                  </a:txBody>
                  <a:tcPr marL="72000" marR="6350" marT="6350" marB="0" anchor="ctr"/>
                </a:tc>
                <a:extLst>
                  <a:ext uri="{0D108BD9-81ED-4DB2-BD59-A6C34878D82A}">
                    <a16:rowId xmlns:a16="http://schemas.microsoft.com/office/drawing/2014/main" val="3971365560"/>
                  </a:ext>
                </a:extLst>
              </a:tr>
            </a:tbl>
          </a:graphicData>
        </a:graphic>
      </p:graphicFrame>
      <p:graphicFrame>
        <p:nvGraphicFramePr>
          <p:cNvPr id="6" name="Tabella 5">
            <a:extLst>
              <a:ext uri="{FF2B5EF4-FFF2-40B4-BE49-F238E27FC236}">
                <a16:creationId xmlns:a16="http://schemas.microsoft.com/office/drawing/2014/main" id="{1B1700FA-1417-7B15-28E4-1C3D9368B7D2}"/>
              </a:ext>
            </a:extLst>
          </p:cNvPr>
          <p:cNvGraphicFramePr>
            <a:graphicFrameLocks noGrp="1"/>
          </p:cNvGraphicFramePr>
          <p:nvPr>
            <p:extLst>
              <p:ext uri="{D42A27DB-BD31-4B8C-83A1-F6EECF244321}">
                <p14:modId xmlns:p14="http://schemas.microsoft.com/office/powerpoint/2010/main" val="2686872555"/>
              </p:ext>
            </p:extLst>
          </p:nvPr>
        </p:nvGraphicFramePr>
        <p:xfrm>
          <a:off x="6577090" y="2342054"/>
          <a:ext cx="5238990" cy="3621864"/>
        </p:xfrm>
        <a:graphic>
          <a:graphicData uri="http://schemas.openxmlformats.org/drawingml/2006/table">
            <a:tbl>
              <a:tblPr firstRow="1" bandRow="1">
                <a:tableStyleId>{5C22544A-7EE6-4342-B048-85BDC9FD1C3A}</a:tableStyleId>
              </a:tblPr>
              <a:tblGrid>
                <a:gridCol w="931150">
                  <a:extLst>
                    <a:ext uri="{9D8B030D-6E8A-4147-A177-3AD203B41FA5}">
                      <a16:colId xmlns:a16="http://schemas.microsoft.com/office/drawing/2014/main" val="1926046098"/>
                    </a:ext>
                  </a:extLst>
                </a:gridCol>
                <a:gridCol w="4307840">
                  <a:extLst>
                    <a:ext uri="{9D8B030D-6E8A-4147-A177-3AD203B41FA5}">
                      <a16:colId xmlns:a16="http://schemas.microsoft.com/office/drawing/2014/main" val="2530771304"/>
                    </a:ext>
                  </a:extLst>
                </a:gridCol>
              </a:tblGrid>
              <a:tr h="603644">
                <a:tc>
                  <a:txBody>
                    <a:bodyPr/>
                    <a:lstStyle/>
                    <a:p>
                      <a:pPr algn="ctr" fontAlgn="ctr"/>
                      <a:r>
                        <a:rPr lang="it-IT" sz="1700" b="1" i="0" u="none" strike="noStrike" dirty="0">
                          <a:solidFill>
                            <a:schemeClr val="bg1"/>
                          </a:solidFill>
                          <a:effectLst/>
                          <a:latin typeface="Century Gothic" panose="020B0502020202020204" pitchFamily="34" charset="0"/>
                        </a:rPr>
                        <a:t>%</a:t>
                      </a:r>
                    </a:p>
                  </a:txBody>
                  <a:tcPr marL="6350" marR="6350" marT="6350" marB="0" anchor="ctr">
                    <a:solidFill>
                      <a:srgbClr val="1F4E79"/>
                    </a:solidFill>
                  </a:tcPr>
                </a:tc>
                <a:tc>
                  <a:txBody>
                    <a:bodyPr/>
                    <a:lstStyle/>
                    <a:p>
                      <a:pPr algn="l" fontAlgn="ctr"/>
                      <a:endParaRPr lang="it-IT" sz="1300" b="0" i="0" u="none" strike="noStrike" dirty="0">
                        <a:solidFill>
                          <a:srgbClr val="000000"/>
                        </a:solidFill>
                        <a:effectLst/>
                        <a:latin typeface="Century Gothic" panose="020B0502020202020204" pitchFamily="34" charset="0"/>
                      </a:endParaRPr>
                    </a:p>
                  </a:txBody>
                  <a:tcPr marL="72000" marR="6350" marT="6350" marB="0" anchor="ctr">
                    <a:noFill/>
                  </a:tcPr>
                </a:tc>
                <a:extLst>
                  <a:ext uri="{0D108BD9-81ED-4DB2-BD59-A6C34878D82A}">
                    <a16:rowId xmlns:a16="http://schemas.microsoft.com/office/drawing/2014/main" val="2768711716"/>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9</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Aumento degli organici </a:t>
                      </a:r>
                      <a:r>
                        <a:rPr lang="it-IT" sz="1300" b="0" i="0" u="none" strike="noStrike" dirty="0">
                          <a:solidFill>
                            <a:srgbClr val="000000"/>
                          </a:solidFill>
                          <a:effectLst/>
                          <a:latin typeface="Century Gothic" panose="020B0502020202020204" pitchFamily="34" charset="0"/>
                        </a:rPr>
                        <a:t>del personale</a:t>
                      </a:r>
                    </a:p>
                  </a:txBody>
                  <a:tcPr marL="72000" marR="6350" marT="6350" marB="0" anchor="ctr"/>
                </a:tc>
                <a:extLst>
                  <a:ext uri="{0D108BD9-81ED-4DB2-BD59-A6C34878D82A}">
                    <a16:rowId xmlns:a16="http://schemas.microsoft.com/office/drawing/2014/main" val="2661045510"/>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7</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Commercio elettronico</a:t>
                      </a:r>
                    </a:p>
                  </a:txBody>
                  <a:tcPr marL="72000" marR="6350" marT="6350" marB="0" anchor="ctr"/>
                </a:tc>
                <a:extLst>
                  <a:ext uri="{0D108BD9-81ED-4DB2-BD59-A6C34878D82A}">
                    <a16:rowId xmlns:a16="http://schemas.microsoft.com/office/drawing/2014/main" val="1997921492"/>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7</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Interventi</a:t>
                      </a:r>
                      <a:r>
                        <a:rPr lang="it-IT" sz="1300" b="0" i="0" u="none" strike="noStrike" dirty="0">
                          <a:solidFill>
                            <a:srgbClr val="000000"/>
                          </a:solidFill>
                          <a:effectLst/>
                          <a:latin typeface="Century Gothic" panose="020B0502020202020204" pitchFamily="34" charset="0"/>
                        </a:rPr>
                        <a:t> strutturali per il </a:t>
                      </a:r>
                      <a:r>
                        <a:rPr lang="it-IT" sz="1300" b="1" i="0" u="none" strike="noStrike" dirty="0">
                          <a:solidFill>
                            <a:srgbClr val="000000"/>
                          </a:solidFill>
                          <a:effectLst/>
                          <a:latin typeface="Century Gothic" panose="020B0502020202020204" pitchFamily="34" charset="0"/>
                        </a:rPr>
                        <a:t>risparmio e/o l’efficientamento energetico</a:t>
                      </a:r>
                    </a:p>
                  </a:txBody>
                  <a:tcPr marL="72000" marR="6350" marT="6350" marB="0" anchor="ctr"/>
                </a:tc>
                <a:extLst>
                  <a:ext uri="{0D108BD9-81ED-4DB2-BD59-A6C34878D82A}">
                    <a16:rowId xmlns:a16="http://schemas.microsoft.com/office/drawing/2014/main" val="1469244627"/>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7</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Ristrutturazione dei locali </a:t>
                      </a:r>
                      <a:r>
                        <a:rPr lang="it-IT" sz="1300" b="0" i="0" u="none" strike="noStrike" dirty="0">
                          <a:solidFill>
                            <a:srgbClr val="000000"/>
                          </a:solidFill>
                          <a:effectLst/>
                          <a:latin typeface="Century Gothic" panose="020B0502020202020204" pitchFamily="34" charset="0"/>
                        </a:rPr>
                        <a:t>esistenti</a:t>
                      </a:r>
                    </a:p>
                  </a:txBody>
                  <a:tcPr marL="72000" marR="6350" marT="6350" marB="0" anchor="ctr"/>
                </a:tc>
                <a:extLst>
                  <a:ext uri="{0D108BD9-81ED-4DB2-BD59-A6C34878D82A}">
                    <a16:rowId xmlns:a16="http://schemas.microsoft.com/office/drawing/2014/main" val="1738853708"/>
                  </a:ext>
                </a:extLst>
              </a:tr>
              <a:tr h="603644">
                <a:tc>
                  <a:txBody>
                    <a:bodyPr/>
                    <a:lstStyle/>
                    <a:p>
                      <a:pPr algn="ctr" fontAlgn="ctr"/>
                      <a:r>
                        <a:rPr lang="it-IT" sz="1700" b="1" i="0" u="none" strike="noStrike" dirty="0">
                          <a:solidFill>
                            <a:srgbClr val="000000"/>
                          </a:solidFill>
                          <a:effectLst/>
                          <a:latin typeface="Century Gothic" panose="020B0502020202020204" pitchFamily="34" charset="0"/>
                        </a:rPr>
                        <a:t>3</a:t>
                      </a:r>
                      <a:r>
                        <a:rPr lang="it-IT" sz="1200" b="1" i="0" u="none" strike="noStrike" dirty="0">
                          <a:solidFill>
                            <a:srgbClr val="000000"/>
                          </a:solidFill>
                          <a:effectLst/>
                          <a:latin typeface="Century Gothic" panose="020B0502020202020204" pitchFamily="34" charset="0"/>
                        </a:rPr>
                        <a:t>%</a:t>
                      </a: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Affitto/acquisto </a:t>
                      </a:r>
                      <a:r>
                        <a:rPr lang="it-IT" sz="1300" b="0" i="0" u="none" strike="noStrike" dirty="0">
                          <a:solidFill>
                            <a:srgbClr val="000000"/>
                          </a:solidFill>
                          <a:effectLst/>
                          <a:latin typeface="Century Gothic" panose="020B0502020202020204" pitchFamily="34" charset="0"/>
                        </a:rPr>
                        <a:t>di nuovi </a:t>
                      </a:r>
                      <a:r>
                        <a:rPr lang="it-IT" sz="1300" b="1" i="0" u="none" strike="noStrike" dirty="0">
                          <a:solidFill>
                            <a:srgbClr val="000000"/>
                          </a:solidFill>
                          <a:effectLst/>
                          <a:latin typeface="Century Gothic" panose="020B0502020202020204" pitchFamily="34" charset="0"/>
                        </a:rPr>
                        <a:t>locali</a:t>
                      </a:r>
                    </a:p>
                  </a:txBody>
                  <a:tcPr marL="72000" marR="6350" marT="6350" marB="0" anchor="ctr"/>
                </a:tc>
                <a:extLst>
                  <a:ext uri="{0D108BD9-81ED-4DB2-BD59-A6C34878D82A}">
                    <a16:rowId xmlns:a16="http://schemas.microsoft.com/office/drawing/2014/main" val="3971365560"/>
                  </a:ext>
                </a:extLst>
              </a:tr>
            </a:tbl>
          </a:graphicData>
        </a:graphic>
      </p:graphicFrame>
    </p:spTree>
    <p:extLst>
      <p:ext uri="{BB962C8B-B14F-4D97-AF65-F5344CB8AC3E}">
        <p14:creationId xmlns:p14="http://schemas.microsoft.com/office/powerpoint/2010/main" val="3033427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AD0154F-D5A4-60CA-220E-5D33AA0D117D}"/>
              </a:ext>
            </a:extLst>
          </p:cNvPr>
          <p:cNvSpPr txBox="1">
            <a:spLocks/>
          </p:cNvSpPr>
          <p:nvPr/>
        </p:nvSpPr>
        <p:spPr>
          <a:xfrm>
            <a:off x="335360" y="248643"/>
            <a:ext cx="11856640"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Investimenti in digitale </a:t>
            </a:r>
            <a:r>
              <a:rPr lang="it-IT" sz="2400" dirty="0">
                <a:solidFill>
                  <a:srgbClr val="203864"/>
                </a:solidFill>
                <a:latin typeface="Century Gothic" panose="020B0502020202020204" pitchFamily="34" charset="0"/>
                <a:ea typeface="+mj-ea"/>
                <a:cs typeface="Arial"/>
              </a:rPr>
              <a:t>|</a:t>
            </a:r>
            <a:r>
              <a:rPr lang="it-IT" sz="2400" b="0" dirty="0">
                <a:latin typeface="Century Gothic" panose="020B0502020202020204" pitchFamily="34" charset="0"/>
                <a:cs typeface="Arial"/>
              </a:rPr>
              <a:t> </a:t>
            </a:r>
            <a:r>
              <a:rPr lang="it-IT" sz="2400" dirty="0">
                <a:latin typeface="Century Gothic" panose="020B0502020202020204" pitchFamily="34" charset="0"/>
                <a:cs typeface="Arial"/>
              </a:rPr>
              <a:t>Nel biennio 2022-2023, un’impresa del terziario FVG ogni tre ha effettuato investimenti in ambito digitalizzazione. Il dato è più accentuato nei territori di Udine e Pordenone.</a:t>
            </a:r>
          </a:p>
        </p:txBody>
      </p:sp>
      <p:sp>
        <p:nvSpPr>
          <p:cNvPr id="4" name="Text Box 49">
            <a:extLst>
              <a:ext uri="{FF2B5EF4-FFF2-40B4-BE49-F238E27FC236}">
                <a16:creationId xmlns:a16="http://schemas.microsoft.com/office/drawing/2014/main" id="{0536CB63-789B-D05B-8527-B74CB74BB7D0}"/>
              </a:ext>
            </a:extLst>
          </p:cNvPr>
          <p:cNvSpPr txBox="1">
            <a:spLocks noChangeArrowheads="1"/>
          </p:cNvSpPr>
          <p:nvPr/>
        </p:nvSpPr>
        <p:spPr bwMode="auto">
          <a:xfrm>
            <a:off x="335360" y="6342724"/>
            <a:ext cx="825341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1.536 casi.</a:t>
            </a:r>
            <a:r>
              <a:rPr kumimoji="0" lang="it-IT" altLang="ja-JP"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 </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
        <p:nvSpPr>
          <p:cNvPr id="5" name="CasellaDiTesto 9">
            <a:extLst>
              <a:ext uri="{FF2B5EF4-FFF2-40B4-BE49-F238E27FC236}">
                <a16:creationId xmlns:a16="http://schemas.microsoft.com/office/drawing/2014/main" id="{16C4D63C-D9E6-88CB-A485-CB39A0AA7374}"/>
              </a:ext>
            </a:extLst>
          </p:cNvPr>
          <p:cNvSpPr txBox="1">
            <a:spLocks noChangeArrowheads="1"/>
          </p:cNvSpPr>
          <p:nvPr/>
        </p:nvSpPr>
        <p:spPr bwMode="auto">
          <a:xfrm>
            <a:off x="335360" y="1772672"/>
            <a:ext cx="11620538" cy="3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700" dirty="0">
                <a:latin typeface="Century Gothic" panose="020B0502020202020204" pitchFamily="34" charset="0"/>
              </a:rPr>
              <a:t>Negli ultimi due anni (2022-23), la Sua impresa ha effettuato investimenti nell’evoluzione digitale?</a:t>
            </a:r>
          </a:p>
        </p:txBody>
      </p:sp>
      <p:sp>
        <p:nvSpPr>
          <p:cNvPr id="8" name="CasellaDiTesto 9">
            <a:extLst>
              <a:ext uri="{FF2B5EF4-FFF2-40B4-BE49-F238E27FC236}">
                <a16:creationId xmlns:a16="http://schemas.microsoft.com/office/drawing/2014/main" id="{3ADEE9D4-3597-B637-503A-20FF29829F00}"/>
              </a:ext>
            </a:extLst>
          </p:cNvPr>
          <p:cNvSpPr txBox="1">
            <a:spLocks noChangeArrowheads="1"/>
          </p:cNvSpPr>
          <p:nvPr/>
        </p:nvSpPr>
        <p:spPr bwMode="auto">
          <a:xfrm>
            <a:off x="6962730" y="2763930"/>
            <a:ext cx="4746253"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kumimoji="0" lang="it-IT" sz="1700" i="1" u="sng" strike="noStrike" cap="none" normalizeH="0" baseline="0" dirty="0">
                <a:ln>
                  <a:noFill/>
                </a:ln>
                <a:effectLst/>
                <a:latin typeface="Century Gothic" panose="020B0502020202020204" pitchFamily="34" charset="0"/>
              </a:rPr>
              <a:t>Imprese che hanno investito nel digitale</a:t>
            </a:r>
          </a:p>
        </p:txBody>
      </p:sp>
      <p:pic>
        <p:nvPicPr>
          <p:cNvPr id="9" name="Immagine 8">
            <a:extLst>
              <a:ext uri="{FF2B5EF4-FFF2-40B4-BE49-F238E27FC236}">
                <a16:creationId xmlns:a16="http://schemas.microsoft.com/office/drawing/2014/main" id="{B80490AB-BFFA-A54A-5157-91125A4E3E67}"/>
              </a:ext>
            </a:extLst>
          </p:cNvPr>
          <p:cNvPicPr>
            <a:picLocks noChangeAspect="1"/>
          </p:cNvPicPr>
          <p:nvPr/>
        </p:nvPicPr>
        <p:blipFill>
          <a:blip r:embed="rId3"/>
          <a:stretch>
            <a:fillRect/>
          </a:stretch>
        </p:blipFill>
        <p:spPr>
          <a:xfrm>
            <a:off x="7992043" y="3529615"/>
            <a:ext cx="2605628" cy="2701519"/>
          </a:xfrm>
          <a:prstGeom prst="rect">
            <a:avLst/>
          </a:prstGeom>
        </p:spPr>
      </p:pic>
      <p:sp>
        <p:nvSpPr>
          <p:cNvPr id="10" name="Rettangolo 9">
            <a:extLst>
              <a:ext uri="{FF2B5EF4-FFF2-40B4-BE49-F238E27FC236}">
                <a16:creationId xmlns:a16="http://schemas.microsoft.com/office/drawing/2014/main" id="{B808978C-31E8-C8FC-A3B3-D8DC67429D45}"/>
              </a:ext>
            </a:extLst>
          </p:cNvPr>
          <p:cNvSpPr/>
          <p:nvPr/>
        </p:nvSpPr>
        <p:spPr bwMode="auto">
          <a:xfrm>
            <a:off x="9924941" y="3429297"/>
            <a:ext cx="1192165" cy="584775"/>
          </a:xfrm>
          <a:prstGeom prst="rect">
            <a:avLst/>
          </a:prstGeom>
          <a:solidFill>
            <a:srgbClr val="008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600" strike="noStrike" cap="none" normalizeH="0" baseline="0" dirty="0">
                <a:ln>
                  <a:noFill/>
                </a:ln>
                <a:solidFill>
                  <a:schemeClr val="bg1"/>
                </a:solidFill>
                <a:effectLst/>
                <a:latin typeface="Century Gothic" panose="020B0502020202020204" pitchFamily="34" charset="0"/>
              </a:rPr>
              <a:t>UDINE</a:t>
            </a:r>
          </a:p>
          <a:p>
            <a:pPr algn="ctr" eaLnBrk="1" hangingPunct="1"/>
            <a:r>
              <a:rPr lang="it-IT" sz="1600" b="0" i="1" dirty="0">
                <a:solidFill>
                  <a:schemeClr val="bg1"/>
                </a:solidFill>
                <a:latin typeface="Century Gothic" panose="020B0502020202020204" pitchFamily="34" charset="0"/>
              </a:rPr>
              <a:t>38%</a:t>
            </a:r>
            <a:endParaRPr kumimoji="0" lang="it-IT" sz="1600" b="0" i="1" strike="noStrike" cap="none" normalizeH="0" baseline="0" dirty="0">
              <a:ln>
                <a:noFill/>
              </a:ln>
              <a:solidFill>
                <a:schemeClr val="bg1"/>
              </a:solidFill>
              <a:effectLst/>
              <a:latin typeface="Century Gothic" panose="020B0502020202020204" pitchFamily="34" charset="0"/>
            </a:endParaRPr>
          </a:p>
        </p:txBody>
      </p:sp>
      <p:sp>
        <p:nvSpPr>
          <p:cNvPr id="11" name="Rettangolo 10">
            <a:extLst>
              <a:ext uri="{FF2B5EF4-FFF2-40B4-BE49-F238E27FC236}">
                <a16:creationId xmlns:a16="http://schemas.microsoft.com/office/drawing/2014/main" id="{8DD6093B-9AAE-0E55-CE3B-29195A29B684}"/>
              </a:ext>
            </a:extLst>
          </p:cNvPr>
          <p:cNvSpPr/>
          <p:nvPr/>
        </p:nvSpPr>
        <p:spPr bwMode="auto">
          <a:xfrm>
            <a:off x="9856565" y="4311812"/>
            <a:ext cx="1192165" cy="584775"/>
          </a:xfrm>
          <a:prstGeom prst="rect">
            <a:avLst/>
          </a:prstGeom>
          <a:solidFill>
            <a:srgbClr val="008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600" strike="noStrike" cap="none" normalizeH="0" baseline="0" dirty="0">
                <a:ln>
                  <a:noFill/>
                </a:ln>
                <a:solidFill>
                  <a:schemeClr val="bg1"/>
                </a:solidFill>
                <a:effectLst/>
                <a:latin typeface="Century Gothic" panose="020B0502020202020204" pitchFamily="34" charset="0"/>
              </a:rPr>
              <a:t>GORIZIA</a:t>
            </a:r>
          </a:p>
          <a:p>
            <a:pPr algn="ctr" eaLnBrk="1" hangingPunct="1"/>
            <a:r>
              <a:rPr lang="it-IT" sz="1600" b="0" i="1" dirty="0">
                <a:solidFill>
                  <a:schemeClr val="bg1"/>
                </a:solidFill>
                <a:latin typeface="Century Gothic" panose="020B0502020202020204" pitchFamily="34" charset="0"/>
              </a:rPr>
              <a:t>27%</a:t>
            </a:r>
            <a:endParaRPr kumimoji="0" lang="it-IT" sz="1600" b="0" i="1" strike="noStrike" cap="none" normalizeH="0" baseline="0" dirty="0">
              <a:ln>
                <a:noFill/>
              </a:ln>
              <a:solidFill>
                <a:schemeClr val="bg1"/>
              </a:solidFill>
              <a:effectLst/>
              <a:latin typeface="Century Gothic" panose="020B0502020202020204" pitchFamily="34" charset="0"/>
            </a:endParaRPr>
          </a:p>
        </p:txBody>
      </p:sp>
      <p:sp>
        <p:nvSpPr>
          <p:cNvPr id="12" name="Rettangolo 11">
            <a:extLst>
              <a:ext uri="{FF2B5EF4-FFF2-40B4-BE49-F238E27FC236}">
                <a16:creationId xmlns:a16="http://schemas.microsoft.com/office/drawing/2014/main" id="{B23E9954-003B-4A1C-4057-E92BC24B9E18}"/>
              </a:ext>
            </a:extLst>
          </p:cNvPr>
          <p:cNvSpPr/>
          <p:nvPr/>
        </p:nvSpPr>
        <p:spPr bwMode="auto">
          <a:xfrm>
            <a:off x="10001588" y="5746677"/>
            <a:ext cx="1192165" cy="584775"/>
          </a:xfrm>
          <a:prstGeom prst="rect">
            <a:avLst/>
          </a:prstGeom>
          <a:solidFill>
            <a:srgbClr val="008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600" strike="noStrike" cap="none" normalizeH="0" baseline="0" dirty="0">
                <a:ln>
                  <a:noFill/>
                </a:ln>
                <a:solidFill>
                  <a:schemeClr val="bg1"/>
                </a:solidFill>
                <a:effectLst/>
                <a:latin typeface="Century Gothic" panose="020B0502020202020204" pitchFamily="34" charset="0"/>
              </a:rPr>
              <a:t>TRIESTE</a:t>
            </a:r>
          </a:p>
          <a:p>
            <a:pPr algn="ctr" eaLnBrk="1" hangingPunct="1"/>
            <a:r>
              <a:rPr lang="it-IT" sz="1600" b="0" i="1" dirty="0">
                <a:solidFill>
                  <a:schemeClr val="bg1"/>
                </a:solidFill>
                <a:latin typeface="Century Gothic" panose="020B0502020202020204" pitchFamily="34" charset="0"/>
              </a:rPr>
              <a:t>32%</a:t>
            </a:r>
            <a:endParaRPr kumimoji="0" lang="it-IT" sz="1600" b="0" i="1" strike="noStrike" cap="none" normalizeH="0" baseline="0" dirty="0">
              <a:ln>
                <a:noFill/>
              </a:ln>
              <a:solidFill>
                <a:schemeClr val="bg1"/>
              </a:solidFill>
              <a:effectLst/>
              <a:latin typeface="Century Gothic" panose="020B0502020202020204" pitchFamily="34" charset="0"/>
            </a:endParaRPr>
          </a:p>
        </p:txBody>
      </p:sp>
      <p:sp>
        <p:nvSpPr>
          <p:cNvPr id="13" name="Rettangolo 12">
            <a:extLst>
              <a:ext uri="{FF2B5EF4-FFF2-40B4-BE49-F238E27FC236}">
                <a16:creationId xmlns:a16="http://schemas.microsoft.com/office/drawing/2014/main" id="{0F0ADDC6-3EE2-4BEB-2510-65FA0DFFA55E}"/>
              </a:ext>
            </a:extLst>
          </p:cNvPr>
          <p:cNvSpPr/>
          <p:nvPr/>
        </p:nvSpPr>
        <p:spPr bwMode="auto">
          <a:xfrm>
            <a:off x="7183354" y="4449707"/>
            <a:ext cx="1510589" cy="584775"/>
          </a:xfrm>
          <a:prstGeom prst="rect">
            <a:avLst/>
          </a:prstGeom>
          <a:solidFill>
            <a:srgbClr val="008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kumimoji="0" lang="it-IT" sz="1600" strike="noStrike" cap="none" normalizeH="0" baseline="0" dirty="0">
                <a:ln>
                  <a:noFill/>
                </a:ln>
                <a:solidFill>
                  <a:schemeClr val="bg1"/>
                </a:solidFill>
                <a:effectLst/>
                <a:latin typeface="Century Gothic" panose="020B0502020202020204" pitchFamily="34" charset="0"/>
              </a:rPr>
              <a:t>PORDENONE</a:t>
            </a:r>
          </a:p>
          <a:p>
            <a:pPr algn="ctr" eaLnBrk="1" hangingPunct="1"/>
            <a:r>
              <a:rPr lang="it-IT" sz="1600" b="0" i="1" dirty="0">
                <a:solidFill>
                  <a:schemeClr val="bg1"/>
                </a:solidFill>
                <a:latin typeface="Century Gothic" panose="020B0502020202020204" pitchFamily="34" charset="0"/>
              </a:rPr>
              <a:t>37%</a:t>
            </a:r>
            <a:endParaRPr kumimoji="0" lang="it-IT" sz="1600" b="0" i="1" strike="noStrike" cap="none" normalizeH="0" baseline="0" dirty="0">
              <a:ln>
                <a:noFill/>
              </a:ln>
              <a:solidFill>
                <a:schemeClr val="bg1"/>
              </a:solidFill>
              <a:effectLst/>
              <a:latin typeface="Century Gothic" panose="020B0502020202020204" pitchFamily="34" charset="0"/>
            </a:endParaRPr>
          </a:p>
        </p:txBody>
      </p:sp>
      <p:pic>
        <p:nvPicPr>
          <p:cNvPr id="2" name="Immagine 1">
            <a:extLst>
              <a:ext uri="{FF2B5EF4-FFF2-40B4-BE49-F238E27FC236}">
                <a16:creationId xmlns:a16="http://schemas.microsoft.com/office/drawing/2014/main" id="{B6645733-A38D-94C1-BFF0-DD83AF16FDCD}"/>
              </a:ext>
            </a:extLst>
          </p:cNvPr>
          <p:cNvPicPr>
            <a:picLocks noChangeAspect="1"/>
          </p:cNvPicPr>
          <p:nvPr/>
        </p:nvPicPr>
        <p:blipFill>
          <a:blip r:embed="rId4"/>
          <a:stretch>
            <a:fillRect/>
          </a:stretch>
        </p:blipFill>
        <p:spPr>
          <a:xfrm rot="1354774">
            <a:off x="1516612" y="2423671"/>
            <a:ext cx="3708197" cy="3019196"/>
          </a:xfrm>
          <a:prstGeom prst="rect">
            <a:avLst/>
          </a:prstGeom>
        </p:spPr>
      </p:pic>
      <p:sp>
        <p:nvSpPr>
          <p:cNvPr id="6" name="CasellaDiTesto 5">
            <a:extLst>
              <a:ext uri="{FF2B5EF4-FFF2-40B4-BE49-F238E27FC236}">
                <a16:creationId xmlns:a16="http://schemas.microsoft.com/office/drawing/2014/main" id="{3FB9B648-AF17-C871-C61B-B6D707D35C79}"/>
              </a:ext>
            </a:extLst>
          </p:cNvPr>
          <p:cNvSpPr txBox="1"/>
          <p:nvPr/>
        </p:nvSpPr>
        <p:spPr>
          <a:xfrm>
            <a:off x="4295085" y="2523360"/>
            <a:ext cx="1963319" cy="1631216"/>
          </a:xfrm>
          <a:prstGeom prst="rect">
            <a:avLst/>
          </a:prstGeom>
          <a:solidFill>
            <a:schemeClr val="bg1">
              <a:lumMod val="95000"/>
            </a:schemeClr>
          </a:solidFill>
          <a:ln>
            <a:solidFill>
              <a:schemeClr val="bg1">
                <a:lumMod val="50000"/>
              </a:schemeClr>
            </a:solidFill>
          </a:ln>
        </p:spPr>
        <p:txBody>
          <a:bodyPr wrap="square">
            <a:spAutoFit/>
          </a:bodyPr>
          <a:lstStyle/>
          <a:p>
            <a:r>
              <a:rPr lang="it-IT" sz="3200" dirty="0">
                <a:latin typeface="Century Gothic" panose="020B0502020202020204" pitchFamily="34" charset="0"/>
              </a:rPr>
              <a:t>34</a:t>
            </a:r>
            <a:r>
              <a:rPr lang="it-IT" sz="1800" dirty="0">
                <a:latin typeface="Century Gothic" panose="020B0502020202020204" pitchFamily="34" charset="0"/>
              </a:rPr>
              <a:t>%</a:t>
            </a:r>
          </a:p>
          <a:p>
            <a:r>
              <a:rPr lang="it-IT" sz="1700" b="0" dirty="0">
                <a:latin typeface="Century Gothic" panose="020B0502020202020204" pitchFamily="34" charset="0"/>
              </a:rPr>
              <a:t>Si, l’impresa </a:t>
            </a:r>
            <a:br>
              <a:rPr lang="it-IT" sz="1700" b="0" dirty="0">
                <a:latin typeface="Century Gothic" panose="020B0502020202020204" pitchFamily="34" charset="0"/>
              </a:rPr>
            </a:br>
            <a:r>
              <a:rPr lang="it-IT" sz="1700" u="sng" dirty="0">
                <a:latin typeface="Century Gothic" panose="020B0502020202020204" pitchFamily="34" charset="0"/>
              </a:rPr>
              <a:t>ha effettuato investimenti </a:t>
            </a:r>
            <a:br>
              <a:rPr lang="it-IT" sz="1700" dirty="0">
                <a:latin typeface="Century Gothic" panose="020B0502020202020204" pitchFamily="34" charset="0"/>
              </a:rPr>
            </a:br>
            <a:r>
              <a:rPr lang="it-IT" sz="1700" b="0" dirty="0">
                <a:latin typeface="Century Gothic" panose="020B0502020202020204" pitchFamily="34" charset="0"/>
              </a:rPr>
              <a:t>nel digitale</a:t>
            </a:r>
            <a:endParaRPr lang="it-IT" sz="1700" u="sng" dirty="0"/>
          </a:p>
        </p:txBody>
      </p:sp>
      <p:sp>
        <p:nvSpPr>
          <p:cNvPr id="16" name="CasellaDiTesto 15">
            <a:extLst>
              <a:ext uri="{FF2B5EF4-FFF2-40B4-BE49-F238E27FC236}">
                <a16:creationId xmlns:a16="http://schemas.microsoft.com/office/drawing/2014/main" id="{25553887-4A3E-3E78-BB0C-CA46088A818A}"/>
              </a:ext>
            </a:extLst>
          </p:cNvPr>
          <p:cNvSpPr txBox="1"/>
          <p:nvPr/>
        </p:nvSpPr>
        <p:spPr>
          <a:xfrm>
            <a:off x="2392982" y="5091534"/>
            <a:ext cx="2831225" cy="1107996"/>
          </a:xfrm>
          <a:prstGeom prst="rect">
            <a:avLst/>
          </a:prstGeom>
          <a:solidFill>
            <a:schemeClr val="bg1">
              <a:lumMod val="95000"/>
            </a:schemeClr>
          </a:solidFill>
          <a:ln>
            <a:solidFill>
              <a:schemeClr val="bg1">
                <a:lumMod val="50000"/>
              </a:schemeClr>
            </a:solidFill>
          </a:ln>
        </p:spPr>
        <p:txBody>
          <a:bodyPr wrap="square">
            <a:spAutoFit/>
          </a:bodyPr>
          <a:lstStyle/>
          <a:p>
            <a:r>
              <a:rPr lang="it-IT" sz="3200" dirty="0">
                <a:latin typeface="Century Gothic" panose="020B0502020202020204" pitchFamily="34" charset="0"/>
              </a:rPr>
              <a:t>19</a:t>
            </a:r>
            <a:r>
              <a:rPr lang="it-IT" sz="1800" dirty="0">
                <a:latin typeface="Century Gothic" panose="020B0502020202020204" pitchFamily="34" charset="0"/>
              </a:rPr>
              <a:t>%</a:t>
            </a:r>
          </a:p>
          <a:p>
            <a:r>
              <a:rPr lang="it-IT" sz="1700" b="0" dirty="0">
                <a:latin typeface="Century Gothic" panose="020B0502020202020204" pitchFamily="34" charset="0"/>
              </a:rPr>
              <a:t>No, l’impresa desiderava farlo ma </a:t>
            </a:r>
            <a:r>
              <a:rPr lang="it-IT" sz="1700" u="sng" dirty="0">
                <a:latin typeface="Century Gothic" panose="020B0502020202020204" pitchFamily="34" charset="0"/>
              </a:rPr>
              <a:t>non ha potuto</a:t>
            </a:r>
            <a:endParaRPr lang="it-IT" sz="1700" u="sng" dirty="0"/>
          </a:p>
        </p:txBody>
      </p:sp>
      <p:sp>
        <p:nvSpPr>
          <p:cNvPr id="17" name="CasellaDiTesto 16">
            <a:extLst>
              <a:ext uri="{FF2B5EF4-FFF2-40B4-BE49-F238E27FC236}">
                <a16:creationId xmlns:a16="http://schemas.microsoft.com/office/drawing/2014/main" id="{6781E4BF-293F-3E1F-8B72-23982DAB9A30}"/>
              </a:ext>
            </a:extLst>
          </p:cNvPr>
          <p:cNvSpPr txBox="1"/>
          <p:nvPr/>
        </p:nvSpPr>
        <p:spPr>
          <a:xfrm>
            <a:off x="483017" y="3070838"/>
            <a:ext cx="1771313" cy="1892826"/>
          </a:xfrm>
          <a:prstGeom prst="rect">
            <a:avLst/>
          </a:prstGeom>
          <a:solidFill>
            <a:schemeClr val="bg1">
              <a:lumMod val="95000"/>
            </a:schemeClr>
          </a:solidFill>
          <a:ln>
            <a:solidFill>
              <a:schemeClr val="bg1">
                <a:lumMod val="50000"/>
              </a:schemeClr>
            </a:solidFill>
          </a:ln>
        </p:spPr>
        <p:txBody>
          <a:bodyPr wrap="square">
            <a:spAutoFit/>
          </a:bodyPr>
          <a:lstStyle/>
          <a:p>
            <a:pPr algn="r"/>
            <a:r>
              <a:rPr lang="it-IT" sz="3200" dirty="0">
                <a:latin typeface="Century Gothic" panose="020B0502020202020204" pitchFamily="34" charset="0"/>
              </a:rPr>
              <a:t>47</a:t>
            </a:r>
            <a:r>
              <a:rPr lang="it-IT" sz="1800" dirty="0">
                <a:latin typeface="Century Gothic" panose="020B0502020202020204" pitchFamily="34" charset="0"/>
              </a:rPr>
              <a:t>%</a:t>
            </a:r>
          </a:p>
          <a:p>
            <a:pPr algn="r"/>
            <a:r>
              <a:rPr lang="it-IT" sz="1700" b="0" dirty="0">
                <a:latin typeface="Century Gothic" panose="020B0502020202020204" pitchFamily="34" charset="0"/>
              </a:rPr>
              <a:t>No, l’impresa </a:t>
            </a:r>
            <a:r>
              <a:rPr lang="it-IT" sz="1700" u="sng" dirty="0">
                <a:latin typeface="Century Gothic" panose="020B0502020202020204" pitchFamily="34" charset="0"/>
              </a:rPr>
              <a:t>non è interessata</a:t>
            </a:r>
            <a:r>
              <a:rPr lang="it-IT" sz="1700" dirty="0">
                <a:latin typeface="Century Gothic" panose="020B0502020202020204" pitchFamily="34" charset="0"/>
              </a:rPr>
              <a:t> </a:t>
            </a:r>
            <a:br>
              <a:rPr lang="it-IT" sz="1700" dirty="0">
                <a:latin typeface="Century Gothic" panose="020B0502020202020204" pitchFamily="34" charset="0"/>
              </a:rPr>
            </a:br>
            <a:r>
              <a:rPr lang="it-IT" sz="1700" b="0" dirty="0">
                <a:latin typeface="Century Gothic" panose="020B0502020202020204" pitchFamily="34" charset="0"/>
              </a:rPr>
              <a:t>ad investire nel digitale</a:t>
            </a:r>
            <a:endParaRPr lang="it-IT" sz="1700" u="sng" dirty="0"/>
          </a:p>
        </p:txBody>
      </p:sp>
      <p:pic>
        <p:nvPicPr>
          <p:cNvPr id="20" name="Elemento grafico 19" descr="Freccia: curva oraria con riempimento a tinta unita">
            <a:extLst>
              <a:ext uri="{FF2B5EF4-FFF2-40B4-BE49-F238E27FC236}">
                <a16:creationId xmlns:a16="http://schemas.microsoft.com/office/drawing/2014/main" id="{6FCA81BB-DA18-025B-A129-283896F2B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994261">
            <a:off x="5839868" y="2215190"/>
            <a:ext cx="1217066" cy="1217066"/>
          </a:xfrm>
          <a:prstGeom prst="rect">
            <a:avLst/>
          </a:prstGeom>
        </p:spPr>
      </p:pic>
    </p:spTree>
    <p:extLst>
      <p:ext uri="{BB962C8B-B14F-4D97-AF65-F5344CB8AC3E}">
        <p14:creationId xmlns:p14="http://schemas.microsoft.com/office/powerpoint/2010/main" val="5134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
            <a:extLst>
              <a:ext uri="{FF2B5EF4-FFF2-40B4-BE49-F238E27FC236}">
                <a16:creationId xmlns:a16="http://schemas.microsoft.com/office/drawing/2014/main" id="{FA63614C-B865-4288-94F7-C3DCA2B86607}"/>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a:solidFill>
                  <a:srgbClr val="203864"/>
                </a:solidFill>
                <a:latin typeface="Century Gothic" panose="020B0502020202020204" pitchFamily="34" charset="0"/>
              </a:rPr>
              <a:t>Agenda</a:t>
            </a:r>
          </a:p>
        </p:txBody>
      </p:sp>
      <p:sp>
        <p:nvSpPr>
          <p:cNvPr id="2" name="CasellaDiTesto 1">
            <a:extLst>
              <a:ext uri="{FF2B5EF4-FFF2-40B4-BE49-F238E27FC236}">
                <a16:creationId xmlns:a16="http://schemas.microsoft.com/office/drawing/2014/main" id="{2705AB88-5C0C-22F7-1E15-8AD1415FBFF8}"/>
              </a:ext>
            </a:extLst>
          </p:cNvPr>
          <p:cNvSpPr txBox="1"/>
          <p:nvPr/>
        </p:nvSpPr>
        <p:spPr>
          <a:xfrm>
            <a:off x="4473848" y="1908414"/>
            <a:ext cx="6448152" cy="4104457"/>
          </a:xfrm>
          <a:prstGeom prst="rect">
            <a:avLst/>
          </a:prstGeom>
          <a:noFill/>
        </p:spPr>
        <p:txBody>
          <a:bodyPr wrap="square" rtlCol="0">
            <a:spAutoFit/>
          </a:bodyPr>
          <a:lstStyle/>
          <a:p>
            <a:pPr>
              <a:lnSpc>
                <a:spcPct val="130000"/>
              </a:lnSpc>
              <a:spcBef>
                <a:spcPts val="600"/>
              </a:spcBef>
            </a:pPr>
            <a:r>
              <a:rPr lang="it-IT" sz="2200" b="0" i="1" dirty="0">
                <a:solidFill>
                  <a:schemeClr val="tx2">
                    <a:lumMod val="65000"/>
                    <a:lumOff val="35000"/>
                  </a:schemeClr>
                </a:solidFill>
                <a:latin typeface="Century Gothic" panose="020B0502020202020204" pitchFamily="34" charset="0"/>
                <a:ea typeface="+mn-ea"/>
                <a:cs typeface="Arial" panose="020B0604020202020204" pitchFamily="34" charset="0"/>
              </a:rPr>
              <a:t>Premessa</a:t>
            </a:r>
          </a:p>
          <a:p>
            <a:pPr>
              <a:lnSpc>
                <a:spcPct val="130000"/>
              </a:lnSpc>
              <a:spcBef>
                <a:spcPts val="600"/>
              </a:spcBef>
            </a:pPr>
            <a:r>
              <a:rPr lang="it-IT" sz="2200" b="0" i="1" dirty="0">
                <a:solidFill>
                  <a:schemeClr val="tx2">
                    <a:lumMod val="65000"/>
                    <a:lumOff val="35000"/>
                  </a:schemeClr>
                </a:solidFill>
                <a:latin typeface="Century Gothic" panose="020B0502020202020204" pitchFamily="34" charset="0"/>
                <a:ea typeface="+mn-ea"/>
                <a:cs typeface="Arial" panose="020B0604020202020204" pitchFamily="34" charset="0"/>
              </a:rPr>
              <a:t>Clima di fiducia</a:t>
            </a:r>
          </a:p>
          <a:p>
            <a:pPr>
              <a:lnSpc>
                <a:spcPct val="130000"/>
              </a:lnSpc>
              <a:spcBef>
                <a:spcPts val="600"/>
              </a:spcBef>
            </a:pPr>
            <a:r>
              <a:rPr lang="it-IT" sz="2200" b="0" i="1" dirty="0">
                <a:solidFill>
                  <a:schemeClr val="tx2">
                    <a:lumMod val="65000"/>
                    <a:lumOff val="35000"/>
                  </a:schemeClr>
                </a:solidFill>
                <a:latin typeface="Century Gothic" panose="020B0502020202020204" pitchFamily="34" charset="0"/>
                <a:ea typeface="+mn-ea"/>
                <a:cs typeface="Arial" panose="020B0604020202020204" pitchFamily="34" charset="0"/>
              </a:rPr>
              <a:t>Congiuntura economica</a:t>
            </a:r>
          </a:p>
          <a:p>
            <a:pPr>
              <a:lnSpc>
                <a:spcPct val="130000"/>
              </a:lnSpc>
              <a:spcBef>
                <a:spcPts val="600"/>
              </a:spcBef>
            </a:pPr>
            <a:r>
              <a:rPr lang="it-IT" sz="2200" b="0" i="1" dirty="0">
                <a:solidFill>
                  <a:schemeClr val="tx2">
                    <a:lumMod val="65000"/>
                    <a:lumOff val="35000"/>
                  </a:schemeClr>
                </a:solidFill>
                <a:latin typeface="Century Gothic" panose="020B0502020202020204" pitchFamily="34" charset="0"/>
                <a:ea typeface="+mn-ea"/>
                <a:cs typeface="Arial" panose="020B0604020202020204" pitchFamily="34" charset="0"/>
              </a:rPr>
              <a:t>Liquidità e credito</a:t>
            </a:r>
          </a:p>
          <a:p>
            <a:pPr>
              <a:lnSpc>
                <a:spcPct val="130000"/>
              </a:lnSpc>
              <a:spcBef>
                <a:spcPts val="600"/>
              </a:spcBef>
            </a:pPr>
            <a:r>
              <a:rPr lang="it-IT" sz="2200" b="0" i="1" dirty="0">
                <a:solidFill>
                  <a:schemeClr val="tx2">
                    <a:lumMod val="65000"/>
                    <a:lumOff val="35000"/>
                  </a:schemeClr>
                </a:solidFill>
                <a:latin typeface="Century Gothic" panose="020B0502020202020204" pitchFamily="34" charset="0"/>
                <a:ea typeface="+mn-ea"/>
                <a:cs typeface="Arial" panose="020B0604020202020204" pitchFamily="34" charset="0"/>
              </a:rPr>
              <a:t>Focus «Distretti del commercio»</a:t>
            </a:r>
          </a:p>
          <a:p>
            <a:pPr>
              <a:lnSpc>
                <a:spcPct val="130000"/>
              </a:lnSpc>
              <a:spcBef>
                <a:spcPts val="600"/>
              </a:spcBef>
            </a:pPr>
            <a:r>
              <a:rPr lang="it-IT" sz="2200" b="0" i="1" dirty="0">
                <a:solidFill>
                  <a:schemeClr val="tx2">
                    <a:lumMod val="65000"/>
                    <a:lumOff val="35000"/>
                  </a:schemeClr>
                </a:solidFill>
                <a:latin typeface="Century Gothic" panose="020B0502020202020204" pitchFamily="34" charset="0"/>
                <a:ea typeface="+mn-ea"/>
                <a:cs typeface="Arial" panose="020B0604020202020204" pitchFamily="34" charset="0"/>
              </a:rPr>
              <a:t>Focus «Locali sfitti»</a:t>
            </a:r>
          </a:p>
          <a:p>
            <a:pPr>
              <a:lnSpc>
                <a:spcPct val="130000"/>
              </a:lnSpc>
              <a:spcBef>
                <a:spcPts val="600"/>
              </a:spcBef>
            </a:pPr>
            <a:r>
              <a:rPr lang="it-IT" sz="2200" b="0" i="1">
                <a:solidFill>
                  <a:schemeClr val="tx2">
                    <a:lumMod val="65000"/>
                    <a:lumOff val="35000"/>
                  </a:schemeClr>
                </a:solidFill>
                <a:latin typeface="Century Gothic" panose="020B0502020202020204" pitchFamily="34" charset="0"/>
                <a:ea typeface="+mn-ea"/>
                <a:cs typeface="Arial" panose="020B0604020202020204" pitchFamily="34" charset="0"/>
              </a:rPr>
              <a:t>Focus «Prospettive 2024 e investimenti digitali»</a:t>
            </a:r>
          </a:p>
          <a:p>
            <a:pPr>
              <a:lnSpc>
                <a:spcPct val="130000"/>
              </a:lnSpc>
              <a:spcBef>
                <a:spcPts val="600"/>
              </a:spcBef>
            </a:pPr>
            <a:r>
              <a:rPr lang="it-IT" sz="2200" b="0" i="1">
                <a:solidFill>
                  <a:schemeClr val="tx2">
                    <a:lumMod val="65000"/>
                    <a:lumOff val="35000"/>
                  </a:schemeClr>
                </a:solidFill>
                <a:latin typeface="Century Gothic" panose="020B0502020202020204" pitchFamily="34" charset="0"/>
                <a:ea typeface="+mn-ea"/>
                <a:cs typeface="Arial" panose="020B0604020202020204" pitchFamily="34" charset="0"/>
              </a:rPr>
              <a:t>Metodo</a:t>
            </a:r>
            <a:endParaRPr lang="it-IT" sz="2200" b="0" i="1" dirty="0">
              <a:solidFill>
                <a:schemeClr val="tx2">
                  <a:lumMod val="65000"/>
                  <a:lumOff val="35000"/>
                </a:schemeClr>
              </a:solidFill>
              <a:latin typeface="Century Gothic" panose="020B0502020202020204" pitchFamily="34" charset="0"/>
              <a:ea typeface="+mn-ea"/>
              <a:cs typeface="Arial" panose="020B0604020202020204" pitchFamily="34" charset="0"/>
            </a:endParaRPr>
          </a:p>
        </p:txBody>
      </p:sp>
      <p:cxnSp>
        <p:nvCxnSpPr>
          <p:cNvPr id="5" name="Connettore diritto 4">
            <a:extLst>
              <a:ext uri="{FF2B5EF4-FFF2-40B4-BE49-F238E27FC236}">
                <a16:creationId xmlns:a16="http://schemas.microsoft.com/office/drawing/2014/main" id="{1C2056AB-6825-2D53-6BE5-FAB58FB8E391}"/>
              </a:ext>
            </a:extLst>
          </p:cNvPr>
          <p:cNvCxnSpPr>
            <a:cxnSpLocks/>
          </p:cNvCxnSpPr>
          <p:nvPr/>
        </p:nvCxnSpPr>
        <p:spPr bwMode="auto">
          <a:xfrm>
            <a:off x="4206240" y="1854642"/>
            <a:ext cx="0" cy="4212000"/>
          </a:xfrm>
          <a:prstGeom prst="line">
            <a:avLst/>
          </a:prstGeom>
          <a:noFill/>
          <a:ln w="57150" cap="flat" cmpd="sng" algn="ctr">
            <a:solidFill>
              <a:srgbClr val="203864"/>
            </a:solidFill>
            <a:prstDash val="solid"/>
            <a:round/>
            <a:headEnd type="none" w="med" len="med"/>
            <a:tailEnd type="none" w="med" len="med"/>
          </a:ln>
          <a:effectLst/>
        </p:spPr>
      </p:cxnSp>
    </p:spTree>
    <p:extLst>
      <p:ext uri="{BB962C8B-B14F-4D97-AF65-F5344CB8AC3E}">
        <p14:creationId xmlns:p14="http://schemas.microsoft.com/office/powerpoint/2010/main" val="100884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AD0154F-D5A4-60CA-220E-5D33AA0D117D}"/>
              </a:ext>
            </a:extLst>
          </p:cNvPr>
          <p:cNvSpPr txBox="1">
            <a:spLocks/>
          </p:cNvSpPr>
          <p:nvPr/>
        </p:nvSpPr>
        <p:spPr>
          <a:xfrm>
            <a:off x="335360" y="248643"/>
            <a:ext cx="11856640"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Motivi alla base della scelta di non investire </a:t>
            </a:r>
            <a:r>
              <a:rPr lang="it-IT" sz="2400" dirty="0">
                <a:solidFill>
                  <a:srgbClr val="203864"/>
                </a:solidFill>
                <a:latin typeface="Century Gothic" panose="020B0502020202020204" pitchFamily="34" charset="0"/>
                <a:ea typeface="+mj-ea"/>
                <a:cs typeface="Arial"/>
              </a:rPr>
              <a:t>|</a:t>
            </a:r>
            <a:r>
              <a:rPr lang="it-IT" sz="2400" b="0" dirty="0">
                <a:latin typeface="Century Gothic" panose="020B0502020202020204" pitchFamily="34" charset="0"/>
                <a:cs typeface="Arial"/>
              </a:rPr>
              <a:t> </a:t>
            </a:r>
            <a:r>
              <a:rPr lang="it-IT" sz="2400" dirty="0">
                <a:latin typeface="Century Gothic" panose="020B0502020202020204" pitchFamily="34" charset="0"/>
                <a:cs typeface="Arial"/>
              </a:rPr>
              <a:t>Tra le imprese che non hanno effettuato investimenti nel digitale negli ultimi 2 anni, circa una su tre dichiara di disporre di scarse informazioni al riguardo e di temere i costi elevati.</a:t>
            </a:r>
          </a:p>
        </p:txBody>
      </p:sp>
      <p:pic>
        <p:nvPicPr>
          <p:cNvPr id="15" name="Immagine 14">
            <a:extLst>
              <a:ext uri="{FF2B5EF4-FFF2-40B4-BE49-F238E27FC236}">
                <a16:creationId xmlns:a16="http://schemas.microsoft.com/office/drawing/2014/main" id="{2C12A6D6-8A95-4BAD-3B31-25E9351E4905}"/>
              </a:ext>
            </a:extLst>
          </p:cNvPr>
          <p:cNvPicPr>
            <a:picLocks noChangeAspect="1"/>
          </p:cNvPicPr>
          <p:nvPr/>
        </p:nvPicPr>
        <p:blipFill>
          <a:blip r:embed="rId3"/>
          <a:stretch>
            <a:fillRect/>
          </a:stretch>
        </p:blipFill>
        <p:spPr>
          <a:xfrm>
            <a:off x="422754" y="1218925"/>
            <a:ext cx="3232506" cy="2616475"/>
          </a:xfrm>
          <a:prstGeom prst="rect">
            <a:avLst/>
          </a:prstGeom>
        </p:spPr>
      </p:pic>
      <p:cxnSp>
        <p:nvCxnSpPr>
          <p:cNvPr id="19" name="Connettore 2 18">
            <a:extLst>
              <a:ext uri="{FF2B5EF4-FFF2-40B4-BE49-F238E27FC236}">
                <a16:creationId xmlns:a16="http://schemas.microsoft.com/office/drawing/2014/main" id="{9E96F1ED-CF0D-F79B-3AEC-4173B3538ECD}"/>
              </a:ext>
            </a:extLst>
          </p:cNvPr>
          <p:cNvCxnSpPr>
            <a:cxnSpLocks/>
          </p:cNvCxnSpPr>
          <p:nvPr/>
        </p:nvCxnSpPr>
        <p:spPr bwMode="auto">
          <a:xfrm>
            <a:off x="1481959" y="2298262"/>
            <a:ext cx="2522482" cy="1537138"/>
          </a:xfrm>
          <a:prstGeom prst="straightConnector1">
            <a:avLst/>
          </a:prstGeom>
          <a:noFill/>
          <a:ln w="38100" cap="flat" cmpd="sng" algn="ctr">
            <a:solidFill>
              <a:schemeClr val="tx1"/>
            </a:solidFill>
            <a:prstDash val="solid"/>
            <a:round/>
            <a:headEnd type="none" w="med" len="med"/>
            <a:tailEnd type="triangle" w="lg" len="lg"/>
          </a:ln>
          <a:effectLst/>
        </p:spPr>
      </p:cxnSp>
      <p:graphicFrame>
        <p:nvGraphicFramePr>
          <p:cNvPr id="22" name="Tabella 21">
            <a:extLst>
              <a:ext uri="{FF2B5EF4-FFF2-40B4-BE49-F238E27FC236}">
                <a16:creationId xmlns:a16="http://schemas.microsoft.com/office/drawing/2014/main" id="{771E109F-B2FC-5577-C38B-AC2622AE1698}"/>
              </a:ext>
            </a:extLst>
          </p:cNvPr>
          <p:cNvGraphicFramePr>
            <a:graphicFrameLocks noGrp="1"/>
          </p:cNvGraphicFramePr>
          <p:nvPr>
            <p:extLst>
              <p:ext uri="{D42A27DB-BD31-4B8C-83A1-F6EECF244321}">
                <p14:modId xmlns:p14="http://schemas.microsoft.com/office/powerpoint/2010/main" val="537247643"/>
              </p:ext>
            </p:extLst>
          </p:nvPr>
        </p:nvGraphicFramePr>
        <p:xfrm>
          <a:off x="4275325" y="2652506"/>
          <a:ext cx="7328096" cy="3639416"/>
        </p:xfrm>
        <a:graphic>
          <a:graphicData uri="http://schemas.openxmlformats.org/drawingml/2006/table">
            <a:tbl>
              <a:tblPr firstRow="1" bandRow="1">
                <a:tableStyleId>{5C22544A-7EE6-4342-B048-85BDC9FD1C3A}</a:tableStyleId>
              </a:tblPr>
              <a:tblGrid>
                <a:gridCol w="6087875">
                  <a:extLst>
                    <a:ext uri="{9D8B030D-6E8A-4147-A177-3AD203B41FA5}">
                      <a16:colId xmlns:a16="http://schemas.microsoft.com/office/drawing/2014/main" val="2530771304"/>
                    </a:ext>
                  </a:extLst>
                </a:gridCol>
                <a:gridCol w="1240221">
                  <a:extLst>
                    <a:ext uri="{9D8B030D-6E8A-4147-A177-3AD203B41FA5}">
                      <a16:colId xmlns:a16="http://schemas.microsoft.com/office/drawing/2014/main" val="3281126147"/>
                    </a:ext>
                  </a:extLst>
                </a:gridCol>
              </a:tblGrid>
              <a:tr h="4549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it-IT"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txBody>
                  <a:tcPr marL="7200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
                      </a:r>
                    </a:p>
                  </a:txBody>
                  <a:tcPr marL="72000" marR="6350" marT="6350" marB="0" anchor="ctr">
                    <a:solidFill>
                      <a:srgbClr val="1F4E79"/>
                    </a:solidFill>
                  </a:tcPr>
                </a:tc>
                <a:extLst>
                  <a:ext uri="{0D108BD9-81ED-4DB2-BD59-A6C34878D82A}">
                    <a16:rowId xmlns:a16="http://schemas.microsoft.com/office/drawing/2014/main" val="2768711716"/>
                  </a:ext>
                </a:extLst>
              </a:tr>
              <a:tr h="454927">
                <a:tc>
                  <a:txBody>
                    <a:bodyPr/>
                    <a:lstStyle/>
                    <a:p>
                      <a:pPr algn="l" fontAlgn="ctr"/>
                      <a:r>
                        <a:rPr lang="it-IT" sz="1200" b="1" i="0" u="none" strike="noStrike" dirty="0">
                          <a:solidFill>
                            <a:srgbClr val="000000"/>
                          </a:solidFill>
                          <a:effectLst/>
                          <a:latin typeface="Century Gothic" panose="020B0502020202020204" pitchFamily="34" charset="0"/>
                        </a:rPr>
                        <a:t>Poca informazione sul tema</a:t>
                      </a:r>
                      <a:r>
                        <a:rPr lang="it-IT" sz="1200" b="0" i="0" u="none" strike="noStrike" dirty="0">
                          <a:solidFill>
                            <a:srgbClr val="000000"/>
                          </a:solidFill>
                          <a:effectLst/>
                          <a:latin typeface="Century Gothic" panose="020B0502020202020204" pitchFamily="34" charset="0"/>
                        </a:rPr>
                        <a:t>, non abbiamo chiaro quello che si dovrebbe fare e i vantaggi che ne deriverebbero</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29</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2661045510"/>
                  </a:ext>
                </a:extLst>
              </a:tr>
              <a:tr h="454927">
                <a:tc>
                  <a:txBody>
                    <a:bodyPr/>
                    <a:lstStyle/>
                    <a:p>
                      <a:pPr algn="l" fontAlgn="ctr"/>
                      <a:r>
                        <a:rPr lang="it-IT" sz="1200" b="0" i="0" u="none" strike="noStrike" dirty="0">
                          <a:solidFill>
                            <a:srgbClr val="000000"/>
                          </a:solidFill>
                          <a:effectLst/>
                          <a:latin typeface="Century Gothic" panose="020B0502020202020204" pitchFamily="34" charset="0"/>
                        </a:rPr>
                        <a:t>Richiederebbe un </a:t>
                      </a:r>
                      <a:r>
                        <a:rPr lang="it-IT" sz="1200" b="1" i="0" u="none" strike="noStrike" dirty="0">
                          <a:solidFill>
                            <a:srgbClr val="000000"/>
                          </a:solidFill>
                          <a:effectLst/>
                          <a:latin typeface="Century Gothic" panose="020B0502020202020204" pitchFamily="34" charset="0"/>
                        </a:rPr>
                        <a:t>elevato investimento </a:t>
                      </a:r>
                      <a:r>
                        <a:rPr lang="it-IT" sz="1200" b="0" i="0" u="none" strike="noStrike" dirty="0">
                          <a:solidFill>
                            <a:srgbClr val="000000"/>
                          </a:solidFill>
                          <a:effectLst/>
                          <a:latin typeface="Century Gothic" panose="020B0502020202020204" pitchFamily="34" charset="0"/>
                        </a:rPr>
                        <a:t>in attrezzature e strumenti</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29</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1997921492"/>
                  </a:ext>
                </a:extLst>
              </a:tr>
              <a:tr h="454927">
                <a:tc>
                  <a:txBody>
                    <a:bodyPr/>
                    <a:lstStyle/>
                    <a:p>
                      <a:pPr algn="l" fontAlgn="ctr"/>
                      <a:r>
                        <a:rPr lang="it-IT" sz="1200" b="0" i="0" u="none" strike="noStrike" dirty="0">
                          <a:solidFill>
                            <a:srgbClr val="000000"/>
                          </a:solidFill>
                          <a:effectLst/>
                          <a:latin typeface="Century Gothic" panose="020B0502020202020204" pitchFamily="34" charset="0"/>
                        </a:rPr>
                        <a:t>Abbiamo </a:t>
                      </a:r>
                      <a:r>
                        <a:rPr lang="it-IT" sz="1200" b="1" i="0" u="none" strike="noStrike" dirty="0">
                          <a:solidFill>
                            <a:srgbClr val="000000"/>
                          </a:solidFill>
                          <a:effectLst/>
                          <a:latin typeface="Century Gothic" panose="020B0502020202020204" pitchFamily="34" charset="0"/>
                        </a:rPr>
                        <a:t>già effettuato investimenti in digitalizzazione </a:t>
                      </a:r>
                      <a:r>
                        <a:rPr lang="it-IT" sz="1200" b="0" i="0" u="none" strike="noStrike" dirty="0">
                          <a:solidFill>
                            <a:srgbClr val="000000"/>
                          </a:solidFill>
                          <a:effectLst/>
                          <a:latin typeface="Century Gothic" panose="020B0502020202020204" pitchFamily="34" charset="0"/>
                        </a:rPr>
                        <a:t>negli anni passati</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27</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1469244627"/>
                  </a:ext>
                </a:extLst>
              </a:tr>
              <a:tr h="454927">
                <a:tc>
                  <a:txBody>
                    <a:bodyPr/>
                    <a:lstStyle/>
                    <a:p>
                      <a:pPr algn="l" fontAlgn="ctr"/>
                      <a:r>
                        <a:rPr lang="it-IT" sz="1200" b="1" i="0" u="none" strike="noStrike" dirty="0">
                          <a:solidFill>
                            <a:srgbClr val="000000"/>
                          </a:solidFill>
                          <a:effectLst/>
                          <a:latin typeface="Century Gothic" panose="020B0502020202020204" pitchFamily="34" charset="0"/>
                        </a:rPr>
                        <a:t>Difficoltà di formazione </a:t>
                      </a:r>
                      <a:r>
                        <a:rPr lang="it-IT" sz="1200" b="0" i="0" u="none" strike="noStrike" dirty="0">
                          <a:solidFill>
                            <a:srgbClr val="000000"/>
                          </a:solidFill>
                          <a:effectLst/>
                          <a:latin typeface="Century Gothic" panose="020B0502020202020204" pitchFamily="34" charset="0"/>
                        </a:rPr>
                        <a:t>di competenze interne</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12</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1738853708"/>
                  </a:ext>
                </a:extLst>
              </a:tr>
              <a:tr h="454927">
                <a:tc>
                  <a:txBody>
                    <a:bodyPr/>
                    <a:lstStyle/>
                    <a:p>
                      <a:pPr algn="l" fontAlgn="ctr"/>
                      <a:r>
                        <a:rPr lang="it-IT" sz="1200" b="1" i="0" u="none" strike="noStrike" dirty="0">
                          <a:solidFill>
                            <a:srgbClr val="000000"/>
                          </a:solidFill>
                          <a:effectLst/>
                          <a:latin typeface="Century Gothic" panose="020B0502020202020204" pitchFamily="34" charset="0"/>
                        </a:rPr>
                        <a:t>Difficoltà ad accedere a finanziamenti </a:t>
                      </a:r>
                      <a:r>
                        <a:rPr lang="it-IT" sz="1200" b="0" i="0" u="none" strike="noStrike" dirty="0">
                          <a:solidFill>
                            <a:srgbClr val="000000"/>
                          </a:solidFill>
                          <a:effectLst/>
                          <a:latin typeface="Century Gothic" panose="020B0502020202020204" pitchFamily="34" charset="0"/>
                        </a:rPr>
                        <a:t>per l’innovazione tecnologica</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11</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1437467746"/>
                  </a:ext>
                </a:extLst>
              </a:tr>
              <a:tr h="454927">
                <a:tc>
                  <a:txBody>
                    <a:bodyPr/>
                    <a:lstStyle/>
                    <a:p>
                      <a:pPr algn="l" fontAlgn="ctr"/>
                      <a:r>
                        <a:rPr lang="it-IT" sz="1200" b="1" i="0" u="none" strike="noStrike" dirty="0">
                          <a:solidFill>
                            <a:srgbClr val="000000"/>
                          </a:solidFill>
                          <a:effectLst/>
                          <a:latin typeface="Century Gothic" panose="020B0502020202020204" pitchFamily="34" charset="0"/>
                        </a:rPr>
                        <a:t>Difficoltà nel trovare fornitori o consulenti </a:t>
                      </a:r>
                      <a:r>
                        <a:rPr lang="it-IT" sz="1200" b="0" i="0" u="none" strike="noStrike" dirty="0">
                          <a:solidFill>
                            <a:srgbClr val="000000"/>
                          </a:solidFill>
                          <a:effectLst/>
                          <a:latin typeface="Century Gothic" panose="020B0502020202020204" pitchFamily="34" charset="0"/>
                        </a:rPr>
                        <a:t>in grado di assistere le imprese nell’innovazione</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5</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2849167222"/>
                  </a:ext>
                </a:extLst>
              </a:tr>
              <a:tr h="454927">
                <a:tc>
                  <a:txBody>
                    <a:bodyPr/>
                    <a:lstStyle/>
                    <a:p>
                      <a:pPr algn="l" fontAlgn="ctr"/>
                      <a:r>
                        <a:rPr lang="it-IT" sz="1200" b="1" i="0" u="none" strike="noStrike" dirty="0">
                          <a:solidFill>
                            <a:srgbClr val="000000"/>
                          </a:solidFill>
                          <a:effectLst/>
                          <a:latin typeface="Century Gothic" panose="020B0502020202020204" pitchFamily="34" charset="0"/>
                        </a:rPr>
                        <a:t>Difficoltà nel reperire risorse </a:t>
                      </a:r>
                      <a:r>
                        <a:rPr lang="it-IT" sz="1200" b="0" i="0" u="none" strike="noStrike" dirty="0">
                          <a:solidFill>
                            <a:srgbClr val="000000"/>
                          </a:solidFill>
                          <a:effectLst/>
                          <a:latin typeface="Century Gothic" panose="020B0502020202020204" pitchFamily="34" charset="0"/>
                        </a:rPr>
                        <a:t>qualificate (fornitori esterni)</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4</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3971365560"/>
                  </a:ext>
                </a:extLst>
              </a:tr>
            </a:tbl>
          </a:graphicData>
        </a:graphic>
      </p:graphicFrame>
      <p:sp>
        <p:nvSpPr>
          <p:cNvPr id="27" name="Text Box 49">
            <a:extLst>
              <a:ext uri="{FF2B5EF4-FFF2-40B4-BE49-F238E27FC236}">
                <a16:creationId xmlns:a16="http://schemas.microsoft.com/office/drawing/2014/main" id="{91BAF290-DCBE-D88B-0911-4ABD74D86E64}"/>
              </a:ext>
            </a:extLst>
          </p:cNvPr>
          <p:cNvSpPr txBox="1">
            <a:spLocks noChangeArrowheads="1"/>
          </p:cNvSpPr>
          <p:nvPr/>
        </p:nvSpPr>
        <p:spPr bwMode="auto">
          <a:xfrm>
            <a:off x="335360" y="6342724"/>
            <a:ext cx="1136896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728 casi.</a:t>
            </a:r>
            <a:r>
              <a:rPr lang="it-IT" altLang="it-IT" sz="900" b="0" dirty="0">
                <a:solidFill>
                  <a:srgbClr val="000000"/>
                </a:solidFill>
                <a:latin typeface="Century Gothic" panose="020B0502020202020204" pitchFamily="34" charset="0"/>
                <a:cs typeface="+mn-cs"/>
              </a:rPr>
              <a:t> Solo coloro che non hanno investito nel digitale perché non interessati.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 </a:t>
            </a:r>
            <a:r>
              <a:rPr lang="it-IT" altLang="ja-JP" sz="900" b="0" dirty="0">
                <a:solidFill>
                  <a:srgbClr val="000000"/>
                </a:solidFill>
                <a:latin typeface="Century Gothic" panose="020B0502020202020204" pitchFamily="34" charset="0"/>
                <a:cs typeface="+mn-cs"/>
              </a:rPr>
              <a:t>La somma delle % è diversa da 100 perché erano ammesse più risposte.</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
        <p:nvSpPr>
          <p:cNvPr id="5" name="CasellaDiTesto 9">
            <a:extLst>
              <a:ext uri="{FF2B5EF4-FFF2-40B4-BE49-F238E27FC236}">
                <a16:creationId xmlns:a16="http://schemas.microsoft.com/office/drawing/2014/main" id="{16C4D63C-D9E6-88CB-A485-CB39A0AA7374}"/>
              </a:ext>
            </a:extLst>
          </p:cNvPr>
          <p:cNvSpPr txBox="1">
            <a:spLocks noChangeArrowheads="1"/>
          </p:cNvSpPr>
          <p:nvPr/>
        </p:nvSpPr>
        <p:spPr bwMode="auto">
          <a:xfrm>
            <a:off x="4186000" y="2253956"/>
            <a:ext cx="6034960" cy="64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700" dirty="0">
                <a:latin typeface="Century Gothic" panose="020B0502020202020204" pitchFamily="34" charset="0"/>
              </a:rPr>
              <a:t>Per quale motivo la Sua impresa non ha investito in ambito digitalizzazione?</a:t>
            </a:r>
          </a:p>
        </p:txBody>
      </p:sp>
    </p:spTree>
    <p:extLst>
      <p:ext uri="{BB962C8B-B14F-4D97-AF65-F5344CB8AC3E}">
        <p14:creationId xmlns:p14="http://schemas.microsoft.com/office/powerpoint/2010/main" val="315395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D9A8E5F-85F7-AE38-6941-71C58F82266D}"/>
              </a:ext>
            </a:extLst>
          </p:cNvPr>
          <p:cNvPicPr>
            <a:picLocks noChangeAspect="1"/>
          </p:cNvPicPr>
          <p:nvPr/>
        </p:nvPicPr>
        <p:blipFill>
          <a:blip r:embed="rId3"/>
          <a:stretch>
            <a:fillRect/>
          </a:stretch>
        </p:blipFill>
        <p:spPr>
          <a:xfrm>
            <a:off x="66298" y="1222349"/>
            <a:ext cx="3220205" cy="2616475"/>
          </a:xfrm>
          <a:prstGeom prst="rect">
            <a:avLst/>
          </a:prstGeom>
        </p:spPr>
      </p:pic>
      <p:sp>
        <p:nvSpPr>
          <p:cNvPr id="3" name="Titolo 1">
            <a:extLst>
              <a:ext uri="{FF2B5EF4-FFF2-40B4-BE49-F238E27FC236}">
                <a16:creationId xmlns:a16="http://schemas.microsoft.com/office/drawing/2014/main" id="{6AD0154F-D5A4-60CA-220E-5D33AA0D117D}"/>
              </a:ext>
            </a:extLst>
          </p:cNvPr>
          <p:cNvSpPr txBox="1">
            <a:spLocks/>
          </p:cNvSpPr>
          <p:nvPr/>
        </p:nvSpPr>
        <p:spPr>
          <a:xfrm>
            <a:off x="335360" y="248643"/>
            <a:ext cx="11856640"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Investimenti effettuati </a:t>
            </a:r>
            <a:r>
              <a:rPr lang="it-IT" sz="2400" dirty="0">
                <a:solidFill>
                  <a:srgbClr val="203864"/>
                </a:solidFill>
                <a:latin typeface="Century Gothic" panose="020B0502020202020204" pitchFamily="34" charset="0"/>
                <a:ea typeface="+mj-ea"/>
                <a:cs typeface="Arial"/>
              </a:rPr>
              <a:t>|</a:t>
            </a:r>
            <a:r>
              <a:rPr lang="it-IT" sz="2400" b="0" dirty="0">
                <a:latin typeface="Century Gothic" panose="020B0502020202020204" pitchFamily="34" charset="0"/>
                <a:cs typeface="Arial"/>
              </a:rPr>
              <a:t> </a:t>
            </a:r>
            <a:r>
              <a:rPr lang="it-IT" sz="2400" dirty="0">
                <a:latin typeface="Century Gothic" panose="020B0502020202020204" pitchFamily="34" charset="0"/>
                <a:cs typeface="Arial"/>
              </a:rPr>
              <a:t>Le imprese che hanno investito in campo digitale lo hanno fatto prevalentemente in ambito «</a:t>
            </a:r>
            <a:r>
              <a:rPr lang="it-IT" sz="2400" dirty="0" err="1">
                <a:latin typeface="Century Gothic" panose="020B0502020202020204" pitchFamily="34" charset="0"/>
                <a:cs typeface="Arial"/>
              </a:rPr>
              <a:t>digital</a:t>
            </a:r>
            <a:r>
              <a:rPr lang="it-IT" sz="2400" dirty="0">
                <a:latin typeface="Century Gothic" panose="020B0502020202020204" pitchFamily="34" charset="0"/>
                <a:cs typeface="Arial"/>
              </a:rPr>
              <a:t> marketing» e per facilitare la condivisione di documenti elettronici con clienti e fornitori.</a:t>
            </a:r>
          </a:p>
        </p:txBody>
      </p:sp>
      <p:cxnSp>
        <p:nvCxnSpPr>
          <p:cNvPr id="19" name="Connettore 2 18">
            <a:extLst>
              <a:ext uri="{FF2B5EF4-FFF2-40B4-BE49-F238E27FC236}">
                <a16:creationId xmlns:a16="http://schemas.microsoft.com/office/drawing/2014/main" id="{9E96F1ED-CF0D-F79B-3AEC-4173B3538ECD}"/>
              </a:ext>
            </a:extLst>
          </p:cNvPr>
          <p:cNvCxnSpPr>
            <a:cxnSpLocks/>
          </p:cNvCxnSpPr>
          <p:nvPr/>
        </p:nvCxnSpPr>
        <p:spPr bwMode="auto">
          <a:xfrm>
            <a:off x="2631440" y="1879600"/>
            <a:ext cx="1373001" cy="1955800"/>
          </a:xfrm>
          <a:prstGeom prst="straightConnector1">
            <a:avLst/>
          </a:prstGeom>
          <a:noFill/>
          <a:ln w="38100" cap="flat" cmpd="sng" algn="ctr">
            <a:solidFill>
              <a:schemeClr val="tx1"/>
            </a:solidFill>
            <a:prstDash val="solid"/>
            <a:round/>
            <a:headEnd type="none" w="med" len="med"/>
            <a:tailEnd type="triangle" w="lg" len="lg"/>
          </a:ln>
          <a:effectLst/>
        </p:spPr>
      </p:cxnSp>
      <p:graphicFrame>
        <p:nvGraphicFramePr>
          <p:cNvPr id="22" name="Tabella 21">
            <a:extLst>
              <a:ext uri="{FF2B5EF4-FFF2-40B4-BE49-F238E27FC236}">
                <a16:creationId xmlns:a16="http://schemas.microsoft.com/office/drawing/2014/main" id="{771E109F-B2FC-5577-C38B-AC2622AE1698}"/>
              </a:ext>
            </a:extLst>
          </p:cNvPr>
          <p:cNvGraphicFramePr>
            <a:graphicFrameLocks noGrp="1"/>
          </p:cNvGraphicFramePr>
          <p:nvPr>
            <p:extLst>
              <p:ext uri="{D42A27DB-BD31-4B8C-83A1-F6EECF244321}">
                <p14:modId xmlns:p14="http://schemas.microsoft.com/office/powerpoint/2010/main" val="3034011610"/>
              </p:ext>
            </p:extLst>
          </p:nvPr>
        </p:nvGraphicFramePr>
        <p:xfrm>
          <a:off x="4275325" y="2652506"/>
          <a:ext cx="7328096" cy="3639416"/>
        </p:xfrm>
        <a:graphic>
          <a:graphicData uri="http://schemas.openxmlformats.org/drawingml/2006/table">
            <a:tbl>
              <a:tblPr firstRow="1" bandRow="1">
                <a:tableStyleId>{5C22544A-7EE6-4342-B048-85BDC9FD1C3A}</a:tableStyleId>
              </a:tblPr>
              <a:tblGrid>
                <a:gridCol w="6087875">
                  <a:extLst>
                    <a:ext uri="{9D8B030D-6E8A-4147-A177-3AD203B41FA5}">
                      <a16:colId xmlns:a16="http://schemas.microsoft.com/office/drawing/2014/main" val="2530771304"/>
                    </a:ext>
                  </a:extLst>
                </a:gridCol>
                <a:gridCol w="1240221">
                  <a:extLst>
                    <a:ext uri="{9D8B030D-6E8A-4147-A177-3AD203B41FA5}">
                      <a16:colId xmlns:a16="http://schemas.microsoft.com/office/drawing/2014/main" val="3281126147"/>
                    </a:ext>
                  </a:extLst>
                </a:gridCol>
              </a:tblGrid>
              <a:tr h="4549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it-IT"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txBody>
                  <a:tcPr marL="7200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
                      </a:r>
                    </a:p>
                  </a:txBody>
                  <a:tcPr marL="72000" marR="6350" marT="6350" marB="0" anchor="ctr">
                    <a:solidFill>
                      <a:srgbClr val="1F4E79"/>
                    </a:solidFill>
                  </a:tcPr>
                </a:tc>
                <a:extLst>
                  <a:ext uri="{0D108BD9-81ED-4DB2-BD59-A6C34878D82A}">
                    <a16:rowId xmlns:a16="http://schemas.microsoft.com/office/drawing/2014/main" val="2768711716"/>
                  </a:ext>
                </a:extLst>
              </a:tr>
              <a:tr h="454927">
                <a:tc>
                  <a:txBody>
                    <a:bodyPr/>
                    <a:lstStyle/>
                    <a:p>
                      <a:pPr algn="l" fontAlgn="ctr"/>
                      <a:r>
                        <a:rPr lang="it-IT" sz="1200" b="0" i="0" u="none" strike="noStrike" dirty="0">
                          <a:solidFill>
                            <a:srgbClr val="000000"/>
                          </a:solidFill>
                          <a:effectLst/>
                          <a:latin typeface="Century Gothic" panose="020B0502020202020204" pitchFamily="34" charset="0"/>
                        </a:rPr>
                        <a:t>Investimenti in </a:t>
                      </a:r>
                      <a:r>
                        <a:rPr lang="it-IT" sz="1200" b="1" i="0" u="none" strike="noStrike" dirty="0" err="1">
                          <a:solidFill>
                            <a:srgbClr val="000000"/>
                          </a:solidFill>
                          <a:effectLst/>
                          <a:latin typeface="Century Gothic" panose="020B0502020202020204" pitchFamily="34" charset="0"/>
                        </a:rPr>
                        <a:t>digital</a:t>
                      </a:r>
                      <a:r>
                        <a:rPr lang="it-IT" sz="1200" b="1" i="0" u="none" strike="noStrike" dirty="0">
                          <a:solidFill>
                            <a:srgbClr val="000000"/>
                          </a:solidFill>
                          <a:effectLst/>
                          <a:latin typeface="Century Gothic" panose="020B0502020202020204" pitchFamily="34" charset="0"/>
                        </a:rPr>
                        <a:t> marketing </a:t>
                      </a:r>
                      <a:br>
                        <a:rPr lang="it-IT" sz="1200" b="0" i="0" u="none" strike="noStrike" dirty="0">
                          <a:solidFill>
                            <a:srgbClr val="000000"/>
                          </a:solidFill>
                          <a:effectLst/>
                          <a:latin typeface="Century Gothic" panose="020B0502020202020204" pitchFamily="34" charset="0"/>
                        </a:rPr>
                      </a:br>
                      <a:r>
                        <a:rPr lang="it-IT" sz="1200" b="0" i="1" u="none" strike="noStrike" dirty="0">
                          <a:solidFill>
                            <a:srgbClr val="000000"/>
                          </a:solidFill>
                          <a:effectLst/>
                          <a:latin typeface="Century Gothic" panose="020B0502020202020204" pitchFamily="34" charset="0"/>
                        </a:rPr>
                        <a:t>(utilizzo dei social network e advertising online, etc.)</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42</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2661045510"/>
                  </a:ext>
                </a:extLst>
              </a:tr>
              <a:tr h="454927">
                <a:tc>
                  <a:txBody>
                    <a:bodyPr/>
                    <a:lstStyle/>
                    <a:p>
                      <a:pPr algn="l" fontAlgn="ctr"/>
                      <a:r>
                        <a:rPr lang="it-IT" sz="1200" b="1" i="0" u="none" strike="noStrike" dirty="0">
                          <a:solidFill>
                            <a:srgbClr val="000000"/>
                          </a:solidFill>
                          <a:effectLst/>
                          <a:latin typeface="Century Gothic" panose="020B0502020202020204" pitchFamily="34" charset="0"/>
                        </a:rPr>
                        <a:t>Condivisione di documenti elettronici </a:t>
                      </a:r>
                      <a:r>
                        <a:rPr lang="it-IT" sz="1200" b="0" i="0" u="none" strike="noStrike" dirty="0">
                          <a:solidFill>
                            <a:srgbClr val="000000"/>
                          </a:solidFill>
                          <a:effectLst/>
                          <a:latin typeface="Century Gothic" panose="020B0502020202020204" pitchFamily="34" charset="0"/>
                        </a:rPr>
                        <a:t>con clienti o fornitori</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35</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1997921492"/>
                  </a:ext>
                </a:extLst>
              </a:tr>
              <a:tr h="454927">
                <a:tc>
                  <a:txBody>
                    <a:bodyPr/>
                    <a:lstStyle/>
                    <a:p>
                      <a:pPr algn="l" fontAlgn="ctr"/>
                      <a:r>
                        <a:rPr lang="it-IT" sz="1200" b="0" i="0" u="none" strike="noStrike" dirty="0">
                          <a:solidFill>
                            <a:srgbClr val="000000"/>
                          </a:solidFill>
                          <a:effectLst/>
                          <a:latin typeface="Century Gothic" panose="020B0502020202020204" pitchFamily="34" charset="0"/>
                        </a:rPr>
                        <a:t>Introduzione di </a:t>
                      </a:r>
                      <a:r>
                        <a:rPr lang="it-IT" sz="1200" b="1" i="0" u="none" strike="noStrike" dirty="0">
                          <a:solidFill>
                            <a:srgbClr val="000000"/>
                          </a:solidFill>
                          <a:effectLst/>
                          <a:latin typeface="Century Gothic" panose="020B0502020202020204" pitchFamily="34" charset="0"/>
                        </a:rPr>
                        <a:t>soluzioni di pagamento digitale</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26</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1469244627"/>
                  </a:ext>
                </a:extLst>
              </a:tr>
              <a:tr h="454927">
                <a:tc>
                  <a:txBody>
                    <a:bodyPr/>
                    <a:lstStyle/>
                    <a:p>
                      <a:pPr algn="l" fontAlgn="ctr"/>
                      <a:r>
                        <a:rPr lang="it-IT" sz="1200" b="0" i="0" u="none" strike="noStrike" dirty="0">
                          <a:solidFill>
                            <a:srgbClr val="000000"/>
                          </a:solidFill>
                          <a:effectLst/>
                          <a:latin typeface="Century Gothic" panose="020B0502020202020204" pitchFamily="34" charset="0"/>
                        </a:rPr>
                        <a:t>Realizzazione di </a:t>
                      </a:r>
                      <a:r>
                        <a:rPr lang="it-IT" sz="1200" b="1" i="0" u="none" strike="noStrike" dirty="0">
                          <a:solidFill>
                            <a:srgbClr val="000000"/>
                          </a:solidFill>
                          <a:effectLst/>
                          <a:latin typeface="Century Gothic" panose="020B0502020202020204" pitchFamily="34" charset="0"/>
                        </a:rPr>
                        <a:t>corsi di formazione </a:t>
                      </a:r>
                      <a:r>
                        <a:rPr lang="it-IT" sz="1200" b="0" i="0" u="none" strike="noStrike" dirty="0">
                          <a:solidFill>
                            <a:srgbClr val="000000"/>
                          </a:solidFill>
                          <a:effectLst/>
                          <a:latin typeface="Century Gothic" panose="020B0502020202020204" pitchFamily="34" charset="0"/>
                        </a:rPr>
                        <a:t>rivolti al </a:t>
                      </a:r>
                      <a:r>
                        <a:rPr lang="it-IT" sz="1200" b="1" i="0" u="none" strike="noStrike" dirty="0">
                          <a:solidFill>
                            <a:srgbClr val="000000"/>
                          </a:solidFill>
                          <a:effectLst/>
                          <a:latin typeface="Century Gothic" panose="020B0502020202020204" pitchFamily="34" charset="0"/>
                        </a:rPr>
                        <a:t>personale</a:t>
                      </a:r>
                      <a:r>
                        <a:rPr lang="it-IT" sz="1200" b="0" i="0" u="none" strike="noStrike" dirty="0">
                          <a:solidFill>
                            <a:srgbClr val="000000"/>
                          </a:solidFill>
                          <a:effectLst/>
                          <a:latin typeface="Century Gothic" panose="020B0502020202020204" pitchFamily="34" charset="0"/>
                        </a:rPr>
                        <a:t> per supportare lo sviluppo di competenze digitali</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25</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1738853708"/>
                  </a:ext>
                </a:extLst>
              </a:tr>
              <a:tr h="454927">
                <a:tc>
                  <a:txBody>
                    <a:bodyPr/>
                    <a:lstStyle/>
                    <a:p>
                      <a:pPr algn="l" fontAlgn="ctr"/>
                      <a:r>
                        <a:rPr lang="it-IT" sz="1200" b="0" i="0" u="none" strike="noStrike" dirty="0">
                          <a:solidFill>
                            <a:srgbClr val="000000"/>
                          </a:solidFill>
                          <a:effectLst/>
                          <a:latin typeface="Century Gothic" panose="020B0502020202020204" pitchFamily="34" charset="0"/>
                        </a:rPr>
                        <a:t>Investimenti in </a:t>
                      </a:r>
                      <a:r>
                        <a:rPr lang="it-IT" sz="1200" b="1" i="0" u="none" strike="noStrike" dirty="0">
                          <a:solidFill>
                            <a:srgbClr val="000000"/>
                          </a:solidFill>
                          <a:effectLst/>
                          <a:latin typeface="Century Gothic" panose="020B0502020202020204" pitchFamily="34" charset="0"/>
                        </a:rPr>
                        <a:t>sicurezza informatica </a:t>
                      </a:r>
                      <a:r>
                        <a:rPr lang="it-IT" sz="1200" b="0" i="0" u="none" strike="noStrike" dirty="0">
                          <a:solidFill>
                            <a:srgbClr val="000000"/>
                          </a:solidFill>
                          <a:effectLst/>
                          <a:latin typeface="Century Gothic" panose="020B0502020202020204" pitchFamily="34" charset="0"/>
                        </a:rPr>
                        <a:t>durante le operazioni in rete </a:t>
                      </a:r>
                      <a:br>
                        <a:rPr lang="it-IT" sz="1200" b="0" i="0" u="none" strike="noStrike" dirty="0">
                          <a:solidFill>
                            <a:srgbClr val="000000"/>
                          </a:solidFill>
                          <a:effectLst/>
                          <a:latin typeface="Century Gothic" panose="020B0502020202020204" pitchFamily="34" charset="0"/>
                        </a:rPr>
                      </a:br>
                      <a:r>
                        <a:rPr lang="it-IT" sz="1200" b="0" i="1" u="none" strike="noStrike" dirty="0">
                          <a:solidFill>
                            <a:srgbClr val="000000"/>
                          </a:solidFill>
                          <a:effectLst/>
                          <a:latin typeface="Century Gothic" panose="020B0502020202020204" pitchFamily="34" charset="0"/>
                        </a:rPr>
                        <a:t>(cyber security)</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24</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1437467746"/>
                  </a:ext>
                </a:extLst>
              </a:tr>
              <a:tr h="454927">
                <a:tc>
                  <a:txBody>
                    <a:bodyPr/>
                    <a:lstStyle/>
                    <a:p>
                      <a:pPr algn="l" fontAlgn="ctr"/>
                      <a:r>
                        <a:rPr lang="it-IT" sz="1200" b="1" i="0" u="none" strike="noStrike" dirty="0">
                          <a:solidFill>
                            <a:srgbClr val="000000"/>
                          </a:solidFill>
                          <a:effectLst/>
                          <a:latin typeface="Century Gothic" panose="020B0502020202020204" pitchFamily="34" charset="0"/>
                        </a:rPr>
                        <a:t>E-commerce</a:t>
                      </a:r>
                      <a:r>
                        <a:rPr lang="it-IT" sz="1200" b="0" i="0" u="none" strike="noStrike" dirty="0">
                          <a:solidFill>
                            <a:srgbClr val="000000"/>
                          </a:solidFill>
                          <a:effectLst/>
                          <a:latin typeface="Century Gothic" panose="020B0502020202020204" pitchFamily="34" charset="0"/>
                        </a:rPr>
                        <a:t> </a:t>
                      </a:r>
                      <a:r>
                        <a:rPr lang="it-IT" sz="1200" b="0" i="1" u="none" strike="noStrike" dirty="0">
                          <a:solidFill>
                            <a:srgbClr val="000000"/>
                          </a:solidFill>
                          <a:effectLst/>
                          <a:latin typeface="Century Gothic" panose="020B0502020202020204" pitchFamily="34" charset="0"/>
                        </a:rPr>
                        <a:t>(tramite sito web aziendale o marketplace come Amazon)</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23</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2849167222"/>
                  </a:ext>
                </a:extLst>
              </a:tr>
              <a:tr h="454927">
                <a:tc>
                  <a:txBody>
                    <a:bodyPr/>
                    <a:lstStyle/>
                    <a:p>
                      <a:pPr algn="l" fontAlgn="ctr"/>
                      <a:r>
                        <a:rPr lang="it-IT" sz="1200" b="1" i="0" u="none" strike="noStrike" dirty="0">
                          <a:solidFill>
                            <a:srgbClr val="000000"/>
                          </a:solidFill>
                          <a:effectLst/>
                          <a:latin typeface="Century Gothic" panose="020B0502020202020204" pitchFamily="34" charset="0"/>
                        </a:rPr>
                        <a:t>Digitalizzazione dei processi </a:t>
                      </a:r>
                      <a:r>
                        <a:rPr lang="it-IT" sz="1200" b="0" i="0" u="none" strike="noStrike" dirty="0">
                          <a:solidFill>
                            <a:srgbClr val="000000"/>
                          </a:solidFill>
                          <a:effectLst/>
                          <a:latin typeface="Century Gothic" panose="020B0502020202020204" pitchFamily="34" charset="0"/>
                        </a:rPr>
                        <a:t>per la </a:t>
                      </a:r>
                      <a:r>
                        <a:rPr lang="it-IT" sz="1200" b="1" i="0" u="none" strike="noStrike" dirty="0">
                          <a:solidFill>
                            <a:srgbClr val="000000"/>
                          </a:solidFill>
                          <a:effectLst/>
                          <a:latin typeface="Century Gothic" panose="020B0502020202020204" pitchFamily="34" charset="0"/>
                        </a:rPr>
                        <a:t>gestione del personale </a:t>
                      </a:r>
                      <a:r>
                        <a:rPr lang="it-IT" sz="1200" b="0" i="0" u="none" strike="noStrike" dirty="0">
                          <a:solidFill>
                            <a:srgbClr val="000000"/>
                          </a:solidFill>
                          <a:effectLst/>
                          <a:latin typeface="Century Gothic" panose="020B0502020202020204" pitchFamily="34" charset="0"/>
                        </a:rPr>
                        <a:t>e dei clienti (CRM)</a:t>
                      </a:r>
                    </a:p>
                  </a:txBody>
                  <a:tcPr marL="108000" marR="108000" marT="6350" marB="0" anchor="ctr"/>
                </a:tc>
                <a:tc>
                  <a:txBody>
                    <a:bodyPr/>
                    <a:lstStyle/>
                    <a:p>
                      <a:pPr algn="ctr" fontAlgn="ctr"/>
                      <a:r>
                        <a:rPr lang="it-IT" sz="1700" b="1" i="0" u="none" strike="noStrike" dirty="0">
                          <a:solidFill>
                            <a:srgbClr val="000000"/>
                          </a:solidFill>
                          <a:effectLst/>
                          <a:latin typeface="Century Gothic" panose="020B0502020202020204" pitchFamily="34" charset="0"/>
                        </a:rPr>
                        <a:t>22</a:t>
                      </a:r>
                      <a:r>
                        <a:rPr lang="it-IT" sz="1200" b="1" i="0" u="none" strike="noStrike" dirty="0">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3971365560"/>
                  </a:ext>
                </a:extLst>
              </a:tr>
            </a:tbl>
          </a:graphicData>
        </a:graphic>
      </p:graphicFrame>
      <p:sp>
        <p:nvSpPr>
          <p:cNvPr id="27" name="Text Box 49">
            <a:extLst>
              <a:ext uri="{FF2B5EF4-FFF2-40B4-BE49-F238E27FC236}">
                <a16:creationId xmlns:a16="http://schemas.microsoft.com/office/drawing/2014/main" id="{91BAF290-DCBE-D88B-0911-4ABD74D86E64}"/>
              </a:ext>
            </a:extLst>
          </p:cNvPr>
          <p:cNvSpPr txBox="1">
            <a:spLocks noChangeArrowheads="1"/>
          </p:cNvSpPr>
          <p:nvPr/>
        </p:nvSpPr>
        <p:spPr bwMode="auto">
          <a:xfrm>
            <a:off x="335360" y="6342724"/>
            <a:ext cx="1136896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518 casi.</a:t>
            </a:r>
            <a:r>
              <a:rPr lang="it-IT" altLang="it-IT" sz="900" b="0" dirty="0">
                <a:solidFill>
                  <a:srgbClr val="000000"/>
                </a:solidFill>
                <a:latin typeface="Century Gothic" panose="020B0502020202020204" pitchFamily="34" charset="0"/>
                <a:cs typeface="+mn-cs"/>
              </a:rPr>
              <a:t> Solo coloro che hanno investito nel digitale.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 </a:t>
            </a:r>
            <a:r>
              <a:rPr lang="it-IT" altLang="ja-JP" sz="900" b="0" dirty="0">
                <a:solidFill>
                  <a:srgbClr val="000000"/>
                </a:solidFill>
                <a:latin typeface="Century Gothic" panose="020B0502020202020204" pitchFamily="34" charset="0"/>
                <a:cs typeface="+mn-cs"/>
              </a:rPr>
              <a:t>La somma delle % è diversa da 100 perché erano ammesse più risposte.</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
        <p:nvSpPr>
          <p:cNvPr id="5" name="CasellaDiTesto 9">
            <a:extLst>
              <a:ext uri="{FF2B5EF4-FFF2-40B4-BE49-F238E27FC236}">
                <a16:creationId xmlns:a16="http://schemas.microsoft.com/office/drawing/2014/main" id="{16C4D63C-D9E6-88CB-A485-CB39A0AA7374}"/>
              </a:ext>
            </a:extLst>
          </p:cNvPr>
          <p:cNvSpPr txBox="1">
            <a:spLocks noChangeArrowheads="1"/>
          </p:cNvSpPr>
          <p:nvPr/>
        </p:nvSpPr>
        <p:spPr bwMode="auto">
          <a:xfrm>
            <a:off x="4186000" y="2253956"/>
            <a:ext cx="6034960" cy="64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700" dirty="0">
                <a:latin typeface="Century Gothic" panose="020B0502020202020204" pitchFamily="34" charset="0"/>
              </a:rPr>
              <a:t>Quali sono gli investimenti che ha effettuato la Sua impresa nel campo della digitalizzazione?</a:t>
            </a:r>
          </a:p>
        </p:txBody>
      </p:sp>
    </p:spTree>
    <p:extLst>
      <p:ext uri="{BB962C8B-B14F-4D97-AF65-F5344CB8AC3E}">
        <p14:creationId xmlns:p14="http://schemas.microsoft.com/office/powerpoint/2010/main" val="317452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AD0154F-D5A4-60CA-220E-5D33AA0D117D}"/>
              </a:ext>
            </a:extLst>
          </p:cNvPr>
          <p:cNvSpPr txBox="1">
            <a:spLocks/>
          </p:cNvSpPr>
          <p:nvPr/>
        </p:nvSpPr>
        <p:spPr>
          <a:xfrm>
            <a:off x="335360" y="248643"/>
            <a:ext cx="11856640" cy="1548213"/>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Obiettivi della digitalizzazione </a:t>
            </a:r>
            <a:r>
              <a:rPr lang="it-IT" sz="2400" dirty="0">
                <a:solidFill>
                  <a:srgbClr val="203864"/>
                </a:solidFill>
                <a:latin typeface="Century Gothic" panose="020B0502020202020204" pitchFamily="34" charset="0"/>
                <a:ea typeface="+mj-ea"/>
                <a:cs typeface="Arial"/>
              </a:rPr>
              <a:t>|</a:t>
            </a:r>
            <a:r>
              <a:rPr lang="it-IT" sz="2400" b="0" dirty="0">
                <a:latin typeface="Century Gothic" panose="020B0502020202020204" pitchFamily="34" charset="0"/>
                <a:cs typeface="Arial"/>
              </a:rPr>
              <a:t> </a:t>
            </a:r>
            <a:r>
              <a:rPr lang="it-IT" sz="2400" dirty="0">
                <a:latin typeface="Century Gothic" panose="020B0502020202020204" pitchFamily="34" charset="0"/>
                <a:cs typeface="Arial"/>
              </a:rPr>
              <a:t>Il primo motivo alla base dell’implementazione di processi digitali in azienda per le imprese del terziario FVG è legato alla possibilità di effettuare </a:t>
            </a:r>
            <a:r>
              <a:rPr lang="it-IT" sz="2400" dirty="0" err="1">
                <a:latin typeface="Century Gothic" panose="020B0502020202020204" pitchFamily="34" charset="0"/>
                <a:cs typeface="Arial"/>
              </a:rPr>
              <a:t>e.commerce</a:t>
            </a:r>
            <a:r>
              <a:rPr lang="it-IT" sz="2400" dirty="0">
                <a:latin typeface="Century Gothic" panose="020B0502020202020204" pitchFamily="34" charset="0"/>
                <a:cs typeface="Arial"/>
              </a:rPr>
              <a:t>. Segue l’assistenza al cliente e l’opportunità di creare nuovi prodotti da introdurre sul mercato.</a:t>
            </a:r>
          </a:p>
        </p:txBody>
      </p:sp>
      <p:sp>
        <p:nvSpPr>
          <p:cNvPr id="4" name="Text Box 49">
            <a:extLst>
              <a:ext uri="{FF2B5EF4-FFF2-40B4-BE49-F238E27FC236}">
                <a16:creationId xmlns:a16="http://schemas.microsoft.com/office/drawing/2014/main" id="{0536CB63-789B-D05B-8527-B74CB74BB7D0}"/>
              </a:ext>
            </a:extLst>
          </p:cNvPr>
          <p:cNvSpPr txBox="1">
            <a:spLocks noChangeArrowheads="1"/>
          </p:cNvSpPr>
          <p:nvPr/>
        </p:nvSpPr>
        <p:spPr bwMode="auto">
          <a:xfrm>
            <a:off x="335360" y="6342724"/>
            <a:ext cx="8253410" cy="2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1.536 casi.</a:t>
            </a:r>
            <a:r>
              <a:rPr kumimoji="0" lang="it-IT" altLang="ja-JP" sz="9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I dati sono riportati all’universo. </a:t>
            </a:r>
            <a:r>
              <a:rPr lang="it-IT" altLang="ja-JP" sz="900" b="0" dirty="0">
                <a:solidFill>
                  <a:srgbClr val="000000"/>
                </a:solidFill>
                <a:latin typeface="Century Gothic" panose="020B0502020202020204" pitchFamily="34" charset="0"/>
                <a:cs typeface="+mn-cs"/>
              </a:rPr>
              <a:t>La somma delle % è diversa da 100 perché erano ammesse più risposte.</a:t>
            </a:r>
            <a:r>
              <a:rPr kumimoji="0" lang="it-IT" altLang="ja-JP"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rPr>
              <a:t> </a:t>
            </a:r>
            <a:endParaRPr kumimoji="0" lang="it-IT" altLang="it-IT" sz="9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mn-cs"/>
            </a:endParaRPr>
          </a:p>
        </p:txBody>
      </p:sp>
      <p:sp>
        <p:nvSpPr>
          <p:cNvPr id="5" name="CasellaDiTesto 9">
            <a:extLst>
              <a:ext uri="{FF2B5EF4-FFF2-40B4-BE49-F238E27FC236}">
                <a16:creationId xmlns:a16="http://schemas.microsoft.com/office/drawing/2014/main" id="{16C4D63C-D9E6-88CB-A485-CB39A0AA7374}"/>
              </a:ext>
            </a:extLst>
          </p:cNvPr>
          <p:cNvSpPr txBox="1">
            <a:spLocks noChangeArrowheads="1"/>
          </p:cNvSpPr>
          <p:nvPr/>
        </p:nvSpPr>
        <p:spPr bwMode="auto">
          <a:xfrm>
            <a:off x="399810" y="1925073"/>
            <a:ext cx="11495128" cy="353136"/>
          </a:xfrm>
          <a:prstGeom prst="rect">
            <a:avLst/>
          </a:prstGeom>
          <a:solidFill>
            <a:srgbClr val="1F4E79"/>
          </a:solidFill>
          <a:ln>
            <a:noFill/>
          </a:ln>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700" dirty="0">
                <a:solidFill>
                  <a:schemeClr val="bg1"/>
                </a:solidFill>
                <a:latin typeface="Century Gothic" panose="020B0502020202020204" pitchFamily="34" charset="0"/>
              </a:rPr>
              <a:t>PERCHÉ LE IMPRESE DEL TERZIARIO FVG HANNO IMPLEMENTATO PROCESSI DIGITALI NELL’AZIENDA NEL 2023…</a:t>
            </a:r>
          </a:p>
        </p:txBody>
      </p:sp>
      <p:graphicFrame>
        <p:nvGraphicFramePr>
          <p:cNvPr id="32" name="Tabella 31">
            <a:extLst>
              <a:ext uri="{FF2B5EF4-FFF2-40B4-BE49-F238E27FC236}">
                <a16:creationId xmlns:a16="http://schemas.microsoft.com/office/drawing/2014/main" id="{E326EB82-3633-7438-78FD-E002DF8BB09F}"/>
              </a:ext>
            </a:extLst>
          </p:cNvPr>
          <p:cNvGraphicFramePr>
            <a:graphicFrameLocks noGrp="1"/>
          </p:cNvGraphicFramePr>
          <p:nvPr>
            <p:extLst>
              <p:ext uri="{D42A27DB-BD31-4B8C-83A1-F6EECF244321}">
                <p14:modId xmlns:p14="http://schemas.microsoft.com/office/powerpoint/2010/main" val="2890353678"/>
              </p:ext>
            </p:extLst>
          </p:nvPr>
        </p:nvGraphicFramePr>
        <p:xfrm>
          <a:off x="389650" y="2413174"/>
          <a:ext cx="5238990" cy="3784424"/>
        </p:xfrm>
        <a:graphic>
          <a:graphicData uri="http://schemas.openxmlformats.org/drawingml/2006/table">
            <a:tbl>
              <a:tblPr firstRow="1" bandRow="1">
                <a:tableStyleId>{5C22544A-7EE6-4342-B048-85BDC9FD1C3A}</a:tableStyleId>
              </a:tblPr>
              <a:tblGrid>
                <a:gridCol w="931150">
                  <a:extLst>
                    <a:ext uri="{9D8B030D-6E8A-4147-A177-3AD203B41FA5}">
                      <a16:colId xmlns:a16="http://schemas.microsoft.com/office/drawing/2014/main" val="1926046098"/>
                    </a:ext>
                  </a:extLst>
                </a:gridCol>
                <a:gridCol w="4307840">
                  <a:extLst>
                    <a:ext uri="{9D8B030D-6E8A-4147-A177-3AD203B41FA5}">
                      <a16:colId xmlns:a16="http://schemas.microsoft.com/office/drawing/2014/main" val="2530771304"/>
                    </a:ext>
                  </a:extLst>
                </a:gridCol>
              </a:tblGrid>
              <a:tr h="540632">
                <a:tc>
                  <a:txBody>
                    <a:bodyPr/>
                    <a:lstStyle/>
                    <a:p>
                      <a:pPr algn="ctr" fontAlgn="ctr"/>
                      <a:r>
                        <a:rPr lang="it-IT" sz="1700" b="1" i="0" u="none" strike="noStrike" dirty="0">
                          <a:solidFill>
                            <a:schemeClr val="bg1"/>
                          </a:solidFill>
                          <a:effectLst/>
                          <a:latin typeface="Century Gothic" panose="020B0502020202020204" pitchFamily="34" charset="0"/>
                        </a:rPr>
                        <a:t>RANK</a:t>
                      </a:r>
                    </a:p>
                  </a:txBody>
                  <a:tcPr marL="6350" marR="6350" marT="6350" marB="0" anchor="ctr">
                    <a:solidFill>
                      <a:srgbClr val="1F4E79"/>
                    </a:solidFill>
                  </a:tcPr>
                </a:tc>
                <a:tc>
                  <a:txBody>
                    <a:bodyPr/>
                    <a:lstStyle/>
                    <a:p>
                      <a:pPr algn="l" fontAlgn="ctr"/>
                      <a:endParaRPr lang="it-IT" sz="1300" b="0" i="0" u="none" strike="noStrike" dirty="0">
                        <a:solidFill>
                          <a:srgbClr val="000000"/>
                        </a:solidFill>
                        <a:effectLst/>
                        <a:latin typeface="Century Gothic" panose="020B0502020202020204" pitchFamily="34" charset="0"/>
                      </a:endParaRPr>
                    </a:p>
                  </a:txBody>
                  <a:tcPr marL="72000" marR="6350" marT="6350" marB="0" anchor="ctr">
                    <a:noFill/>
                  </a:tcPr>
                </a:tc>
                <a:extLst>
                  <a:ext uri="{0D108BD9-81ED-4DB2-BD59-A6C34878D82A}">
                    <a16:rowId xmlns:a16="http://schemas.microsoft.com/office/drawing/2014/main" val="2768711716"/>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1^</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Commercio elettronico</a:t>
                      </a:r>
                    </a:p>
                  </a:txBody>
                  <a:tcPr marL="108000" marR="108000" marT="6350" marB="0" anchor="ctr"/>
                </a:tc>
                <a:extLst>
                  <a:ext uri="{0D108BD9-81ED-4DB2-BD59-A6C34878D82A}">
                    <a16:rowId xmlns:a16="http://schemas.microsoft.com/office/drawing/2014/main" val="2661045510"/>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2^</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Assistenza clienti</a:t>
                      </a:r>
                    </a:p>
                  </a:txBody>
                  <a:tcPr marL="108000" marR="108000" marT="6350" marB="0" anchor="ctr"/>
                </a:tc>
                <a:extLst>
                  <a:ext uri="{0D108BD9-81ED-4DB2-BD59-A6C34878D82A}">
                    <a16:rowId xmlns:a16="http://schemas.microsoft.com/office/drawing/2014/main" val="1997921492"/>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3^</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0" i="0" u="none" strike="noStrike" dirty="0">
                          <a:solidFill>
                            <a:srgbClr val="000000"/>
                          </a:solidFill>
                          <a:effectLst/>
                          <a:latin typeface="Century Gothic" panose="020B0502020202020204" pitchFamily="34" charset="0"/>
                        </a:rPr>
                        <a:t>Creazione di </a:t>
                      </a:r>
                      <a:r>
                        <a:rPr lang="it-IT" sz="1300" b="1" i="0" u="none" strike="noStrike" dirty="0">
                          <a:solidFill>
                            <a:srgbClr val="000000"/>
                          </a:solidFill>
                          <a:effectLst/>
                          <a:latin typeface="Century Gothic" panose="020B0502020202020204" pitchFamily="34" charset="0"/>
                        </a:rPr>
                        <a:t>nuovi prodotti</a:t>
                      </a:r>
                    </a:p>
                  </a:txBody>
                  <a:tcPr marL="108000" marR="108000" marT="6350" marB="0" anchor="ctr"/>
                </a:tc>
                <a:extLst>
                  <a:ext uri="{0D108BD9-81ED-4DB2-BD59-A6C34878D82A}">
                    <a16:rowId xmlns:a16="http://schemas.microsoft.com/office/drawing/2014/main" val="1469244627"/>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4^</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Profilazione</a:t>
                      </a:r>
                      <a:r>
                        <a:rPr lang="it-IT" sz="1300" b="0" i="0" u="none" strike="noStrike" dirty="0">
                          <a:solidFill>
                            <a:srgbClr val="000000"/>
                          </a:solidFill>
                          <a:effectLst/>
                          <a:latin typeface="Century Gothic" panose="020B0502020202020204" pitchFamily="34" charset="0"/>
                        </a:rPr>
                        <a:t>, ottimizzazione dei </a:t>
                      </a:r>
                      <a:r>
                        <a:rPr lang="it-IT" sz="1300" b="1" i="0" u="none" strike="noStrike" dirty="0">
                          <a:solidFill>
                            <a:srgbClr val="000000"/>
                          </a:solidFill>
                          <a:effectLst/>
                          <a:latin typeface="Century Gothic" panose="020B0502020202020204" pitchFamily="34" charset="0"/>
                        </a:rPr>
                        <a:t>prezzi</a:t>
                      </a:r>
                      <a:r>
                        <a:rPr lang="it-IT" sz="1300" b="0" i="0" u="none" strike="noStrike" dirty="0">
                          <a:solidFill>
                            <a:srgbClr val="000000"/>
                          </a:solidFill>
                          <a:effectLst/>
                          <a:latin typeface="Century Gothic" panose="020B0502020202020204" pitchFamily="34" charset="0"/>
                        </a:rPr>
                        <a:t>, </a:t>
                      </a:r>
                      <a:r>
                        <a:rPr lang="it-IT" sz="1300" b="1" i="0" u="none" strike="noStrike" dirty="0">
                          <a:solidFill>
                            <a:srgbClr val="000000"/>
                          </a:solidFill>
                          <a:effectLst/>
                          <a:latin typeface="Century Gothic" panose="020B0502020202020204" pitchFamily="34" charset="0"/>
                        </a:rPr>
                        <a:t>marketing</a:t>
                      </a:r>
                    </a:p>
                  </a:txBody>
                  <a:tcPr marL="108000" marR="108000" marT="6350" marB="0" anchor="ctr"/>
                </a:tc>
                <a:extLst>
                  <a:ext uri="{0D108BD9-81ED-4DB2-BD59-A6C34878D82A}">
                    <a16:rowId xmlns:a16="http://schemas.microsoft.com/office/drawing/2014/main" val="1738853708"/>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5^</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0" i="0" u="none" strike="noStrike" dirty="0">
                          <a:solidFill>
                            <a:srgbClr val="000000"/>
                          </a:solidFill>
                          <a:effectLst/>
                          <a:latin typeface="Century Gothic" panose="020B0502020202020204" pitchFamily="34" charset="0"/>
                        </a:rPr>
                        <a:t>Uso di sistemi per </a:t>
                      </a:r>
                      <a:r>
                        <a:rPr lang="it-IT" sz="1300" b="1" i="0" u="none" strike="noStrike" dirty="0">
                          <a:solidFill>
                            <a:srgbClr val="000000"/>
                          </a:solidFill>
                          <a:effectLst/>
                          <a:latin typeface="Century Gothic" panose="020B0502020202020204" pitchFamily="34" charset="0"/>
                        </a:rPr>
                        <a:t>analizzare i dati </a:t>
                      </a:r>
                      <a:r>
                        <a:rPr lang="it-IT" sz="1300" b="0" i="0" u="none" strike="noStrike" dirty="0">
                          <a:solidFill>
                            <a:srgbClr val="000000"/>
                          </a:solidFill>
                          <a:effectLst/>
                          <a:latin typeface="Century Gothic" panose="020B0502020202020204" pitchFamily="34" charset="0"/>
                        </a:rPr>
                        <a:t>e </a:t>
                      </a:r>
                      <a:r>
                        <a:rPr lang="it-IT" sz="1300" b="1" i="0" u="none" strike="noStrike" dirty="0">
                          <a:solidFill>
                            <a:srgbClr val="000000"/>
                          </a:solidFill>
                          <a:effectLst/>
                          <a:latin typeface="Century Gothic" panose="020B0502020202020204" pitchFamily="34" charset="0"/>
                        </a:rPr>
                        <a:t>supporto alle decisioni </a:t>
                      </a:r>
                      <a:r>
                        <a:rPr lang="it-IT" sz="1300" b="0" i="0" u="none" strike="noStrike" dirty="0">
                          <a:solidFill>
                            <a:srgbClr val="000000"/>
                          </a:solidFill>
                          <a:effectLst/>
                          <a:latin typeface="Century Gothic" panose="020B0502020202020204" pitchFamily="34" charset="0"/>
                        </a:rPr>
                        <a:t>e/o delle previsioni di vendita</a:t>
                      </a:r>
                    </a:p>
                  </a:txBody>
                  <a:tcPr marL="108000" marR="108000" marT="6350" marB="0" anchor="ctr"/>
                </a:tc>
                <a:extLst>
                  <a:ext uri="{0D108BD9-81ED-4DB2-BD59-A6C34878D82A}">
                    <a16:rowId xmlns:a16="http://schemas.microsoft.com/office/drawing/2014/main" val="3971365560"/>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6^</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Semplificazione documentale </a:t>
                      </a:r>
                      <a:r>
                        <a:rPr lang="it-IT" sz="1300" b="0" i="0" u="none" strike="noStrike" dirty="0">
                          <a:solidFill>
                            <a:srgbClr val="000000"/>
                          </a:solidFill>
                          <a:effectLst/>
                          <a:latin typeface="Century Gothic" panose="020B0502020202020204" pitchFamily="34" charset="0"/>
                        </a:rPr>
                        <a:t>e normativa</a:t>
                      </a:r>
                    </a:p>
                  </a:txBody>
                  <a:tcPr marL="108000" marR="108000" marT="6350" marB="0" anchor="ctr"/>
                </a:tc>
                <a:extLst>
                  <a:ext uri="{0D108BD9-81ED-4DB2-BD59-A6C34878D82A}">
                    <a16:rowId xmlns:a16="http://schemas.microsoft.com/office/drawing/2014/main" val="1812711312"/>
                  </a:ext>
                </a:extLst>
              </a:tr>
            </a:tbl>
          </a:graphicData>
        </a:graphic>
      </p:graphicFrame>
      <p:graphicFrame>
        <p:nvGraphicFramePr>
          <p:cNvPr id="33" name="Tabella 32">
            <a:extLst>
              <a:ext uri="{FF2B5EF4-FFF2-40B4-BE49-F238E27FC236}">
                <a16:creationId xmlns:a16="http://schemas.microsoft.com/office/drawing/2014/main" id="{BF397729-9071-3878-24E7-47E16EFB39E4}"/>
              </a:ext>
            </a:extLst>
          </p:cNvPr>
          <p:cNvGraphicFramePr>
            <a:graphicFrameLocks noGrp="1"/>
          </p:cNvGraphicFramePr>
          <p:nvPr>
            <p:extLst>
              <p:ext uri="{D42A27DB-BD31-4B8C-83A1-F6EECF244321}">
                <p14:modId xmlns:p14="http://schemas.microsoft.com/office/powerpoint/2010/main" val="3084059600"/>
              </p:ext>
            </p:extLst>
          </p:nvPr>
        </p:nvGraphicFramePr>
        <p:xfrm>
          <a:off x="6516130" y="2413174"/>
          <a:ext cx="5238990" cy="3243792"/>
        </p:xfrm>
        <a:graphic>
          <a:graphicData uri="http://schemas.openxmlformats.org/drawingml/2006/table">
            <a:tbl>
              <a:tblPr firstRow="1" bandRow="1">
                <a:tableStyleId>{5C22544A-7EE6-4342-B048-85BDC9FD1C3A}</a:tableStyleId>
              </a:tblPr>
              <a:tblGrid>
                <a:gridCol w="931150">
                  <a:extLst>
                    <a:ext uri="{9D8B030D-6E8A-4147-A177-3AD203B41FA5}">
                      <a16:colId xmlns:a16="http://schemas.microsoft.com/office/drawing/2014/main" val="1926046098"/>
                    </a:ext>
                  </a:extLst>
                </a:gridCol>
                <a:gridCol w="4307840">
                  <a:extLst>
                    <a:ext uri="{9D8B030D-6E8A-4147-A177-3AD203B41FA5}">
                      <a16:colId xmlns:a16="http://schemas.microsoft.com/office/drawing/2014/main" val="2530771304"/>
                    </a:ext>
                  </a:extLst>
                </a:gridCol>
              </a:tblGrid>
              <a:tr h="540632">
                <a:tc>
                  <a:txBody>
                    <a:bodyPr/>
                    <a:lstStyle/>
                    <a:p>
                      <a:pPr algn="ctr" fontAlgn="ctr"/>
                      <a:r>
                        <a:rPr lang="it-IT" sz="1700" b="1" i="0" u="none" strike="noStrike" dirty="0">
                          <a:solidFill>
                            <a:schemeClr val="bg1"/>
                          </a:solidFill>
                          <a:effectLst/>
                          <a:latin typeface="Century Gothic" panose="020B0502020202020204" pitchFamily="34" charset="0"/>
                        </a:rPr>
                        <a:t>RANK</a:t>
                      </a:r>
                    </a:p>
                  </a:txBody>
                  <a:tcPr marL="6350" marR="6350" marT="6350" marB="0" anchor="ctr">
                    <a:solidFill>
                      <a:srgbClr val="1F4E79"/>
                    </a:solidFill>
                  </a:tcPr>
                </a:tc>
                <a:tc>
                  <a:txBody>
                    <a:bodyPr/>
                    <a:lstStyle/>
                    <a:p>
                      <a:pPr algn="l" fontAlgn="ctr"/>
                      <a:endParaRPr lang="it-IT" sz="1300" b="0" i="0" u="none" strike="noStrike" dirty="0">
                        <a:solidFill>
                          <a:srgbClr val="000000"/>
                        </a:solidFill>
                        <a:effectLst/>
                        <a:latin typeface="Century Gothic" panose="020B0502020202020204" pitchFamily="34" charset="0"/>
                      </a:endParaRPr>
                    </a:p>
                  </a:txBody>
                  <a:tcPr marL="72000" marR="6350" marT="6350" marB="0" anchor="ctr">
                    <a:noFill/>
                  </a:tcPr>
                </a:tc>
                <a:extLst>
                  <a:ext uri="{0D108BD9-81ED-4DB2-BD59-A6C34878D82A}">
                    <a16:rowId xmlns:a16="http://schemas.microsoft.com/office/drawing/2014/main" val="2768711716"/>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7^</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1" i="0" u="none" strike="noStrike" dirty="0">
                          <a:solidFill>
                            <a:srgbClr val="000000"/>
                          </a:solidFill>
                          <a:effectLst/>
                          <a:latin typeface="Century Gothic" panose="020B0502020202020204" pitchFamily="34" charset="0"/>
                        </a:rPr>
                        <a:t>Miglioramento della sicurezza </a:t>
                      </a:r>
                      <a:r>
                        <a:rPr lang="it-IT" sz="1300" b="0" i="0" u="none" strike="noStrike" dirty="0">
                          <a:solidFill>
                            <a:srgbClr val="000000"/>
                          </a:solidFill>
                          <a:effectLst/>
                          <a:latin typeface="Century Gothic" panose="020B0502020202020204" pitchFamily="34" charset="0"/>
                        </a:rPr>
                        <a:t>e dell’ambiente produttivo</a:t>
                      </a:r>
                    </a:p>
                  </a:txBody>
                  <a:tcPr marL="108000" marR="108000" marT="6350" marB="0" anchor="ctr"/>
                </a:tc>
                <a:extLst>
                  <a:ext uri="{0D108BD9-81ED-4DB2-BD59-A6C34878D82A}">
                    <a16:rowId xmlns:a16="http://schemas.microsoft.com/office/drawing/2014/main" val="2661045510"/>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8^</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0" i="0" u="none" strike="noStrike" dirty="0">
                          <a:solidFill>
                            <a:srgbClr val="000000"/>
                          </a:solidFill>
                          <a:effectLst/>
                          <a:latin typeface="Century Gothic" panose="020B0502020202020204" pitchFamily="34" charset="0"/>
                        </a:rPr>
                        <a:t>Gestione delle </a:t>
                      </a:r>
                      <a:r>
                        <a:rPr lang="it-IT" sz="1300" b="1" i="0" u="none" strike="noStrike" dirty="0">
                          <a:solidFill>
                            <a:srgbClr val="000000"/>
                          </a:solidFill>
                          <a:effectLst/>
                          <a:latin typeface="Century Gothic" panose="020B0502020202020204" pitchFamily="34" charset="0"/>
                        </a:rPr>
                        <a:t>relazioni con i fornitori</a:t>
                      </a:r>
                    </a:p>
                  </a:txBody>
                  <a:tcPr marL="108000" marR="108000" marT="6350" marB="0" anchor="ctr"/>
                </a:tc>
                <a:extLst>
                  <a:ext uri="{0D108BD9-81ED-4DB2-BD59-A6C34878D82A}">
                    <a16:rowId xmlns:a16="http://schemas.microsoft.com/office/drawing/2014/main" val="1997921492"/>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9^</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0" i="0" u="none" strike="noStrike" dirty="0">
                          <a:solidFill>
                            <a:srgbClr val="000000"/>
                          </a:solidFill>
                          <a:effectLst/>
                          <a:latin typeface="Century Gothic" panose="020B0502020202020204" pitchFamily="34" charset="0"/>
                        </a:rPr>
                        <a:t>Gestione della </a:t>
                      </a:r>
                      <a:r>
                        <a:rPr lang="it-IT" sz="1300" b="1" i="0" u="none" strike="noStrike" dirty="0">
                          <a:solidFill>
                            <a:srgbClr val="000000"/>
                          </a:solidFill>
                          <a:effectLst/>
                          <a:latin typeface="Century Gothic" panose="020B0502020202020204" pitchFamily="34" charset="0"/>
                        </a:rPr>
                        <a:t>distribuzione</a:t>
                      </a:r>
                    </a:p>
                  </a:txBody>
                  <a:tcPr marL="108000" marR="108000" marT="6350" marB="0" anchor="ctr"/>
                </a:tc>
                <a:extLst>
                  <a:ext uri="{0D108BD9-81ED-4DB2-BD59-A6C34878D82A}">
                    <a16:rowId xmlns:a16="http://schemas.microsoft.com/office/drawing/2014/main" val="1469244627"/>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10^</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0" i="0" u="none" strike="noStrike" dirty="0">
                          <a:solidFill>
                            <a:srgbClr val="000000"/>
                          </a:solidFill>
                          <a:effectLst/>
                          <a:latin typeface="Century Gothic" panose="020B0502020202020204" pitchFamily="34" charset="0"/>
                        </a:rPr>
                        <a:t>Gestione </a:t>
                      </a:r>
                      <a:r>
                        <a:rPr lang="it-IT" sz="1300" b="1" i="0" u="none" strike="noStrike" dirty="0">
                          <a:solidFill>
                            <a:srgbClr val="000000"/>
                          </a:solidFill>
                          <a:effectLst/>
                          <a:latin typeface="Century Gothic" panose="020B0502020202020204" pitchFamily="34" charset="0"/>
                        </a:rPr>
                        <a:t>logistica</a:t>
                      </a:r>
                      <a:r>
                        <a:rPr lang="it-IT" sz="1300" b="0" i="0" u="none" strike="noStrike" dirty="0">
                          <a:solidFill>
                            <a:srgbClr val="000000"/>
                          </a:solidFill>
                          <a:effectLst/>
                          <a:latin typeface="Century Gothic" panose="020B0502020202020204" pitchFamily="34" charset="0"/>
                        </a:rPr>
                        <a:t> e approvvigionamento delle </a:t>
                      </a:r>
                      <a:r>
                        <a:rPr lang="it-IT" sz="1300" b="1" i="0" u="none" strike="noStrike" dirty="0">
                          <a:solidFill>
                            <a:srgbClr val="000000"/>
                          </a:solidFill>
                          <a:effectLst/>
                          <a:latin typeface="Century Gothic" panose="020B0502020202020204" pitchFamily="34" charset="0"/>
                        </a:rPr>
                        <a:t>scorte e del magazzino</a:t>
                      </a:r>
                    </a:p>
                  </a:txBody>
                  <a:tcPr marL="108000" marR="108000" marT="6350" marB="0" anchor="ctr"/>
                </a:tc>
                <a:extLst>
                  <a:ext uri="{0D108BD9-81ED-4DB2-BD59-A6C34878D82A}">
                    <a16:rowId xmlns:a16="http://schemas.microsoft.com/office/drawing/2014/main" val="1738853708"/>
                  </a:ext>
                </a:extLst>
              </a:tr>
              <a:tr h="540632">
                <a:tc>
                  <a:txBody>
                    <a:bodyPr/>
                    <a:lstStyle/>
                    <a:p>
                      <a:pPr algn="ctr" fontAlgn="ctr"/>
                      <a:r>
                        <a:rPr lang="it-IT" sz="1700" b="1" i="0" u="none" strike="noStrike" dirty="0">
                          <a:solidFill>
                            <a:srgbClr val="1F4E79"/>
                          </a:solidFill>
                          <a:effectLst/>
                          <a:latin typeface="Century Gothic" panose="020B0502020202020204" pitchFamily="34" charset="0"/>
                        </a:rPr>
                        <a:t>11^</a:t>
                      </a:r>
                      <a:endParaRPr lang="it-IT" sz="1200" b="1" i="0" u="none" strike="noStrike" dirty="0">
                        <a:solidFill>
                          <a:srgbClr val="1F4E79"/>
                        </a:solidFill>
                        <a:effectLst/>
                        <a:latin typeface="Century Gothic" panose="020B0502020202020204" pitchFamily="34" charset="0"/>
                      </a:endParaRPr>
                    </a:p>
                  </a:txBody>
                  <a:tcPr marL="6350" marR="6350" marT="6350" marB="0" anchor="ctr"/>
                </a:tc>
                <a:tc>
                  <a:txBody>
                    <a:bodyPr/>
                    <a:lstStyle/>
                    <a:p>
                      <a:pPr algn="l" fontAlgn="ctr"/>
                      <a:r>
                        <a:rPr lang="it-IT" sz="1300" b="0" i="0" u="none" strike="noStrike" dirty="0">
                          <a:solidFill>
                            <a:srgbClr val="000000"/>
                          </a:solidFill>
                          <a:effectLst/>
                          <a:latin typeface="Century Gothic" panose="020B0502020202020204" pitchFamily="34" charset="0"/>
                        </a:rPr>
                        <a:t>Gestione del </a:t>
                      </a:r>
                      <a:r>
                        <a:rPr lang="it-IT" sz="1300" b="1" i="0" u="none" strike="noStrike" dirty="0">
                          <a:solidFill>
                            <a:srgbClr val="000000"/>
                          </a:solidFill>
                          <a:effectLst/>
                          <a:latin typeface="Century Gothic" panose="020B0502020202020204" pitchFamily="34" charset="0"/>
                        </a:rPr>
                        <a:t>personale</a:t>
                      </a:r>
                    </a:p>
                  </a:txBody>
                  <a:tcPr marL="108000" marR="108000" marT="6350" marB="0" anchor="ctr"/>
                </a:tc>
                <a:extLst>
                  <a:ext uri="{0D108BD9-81ED-4DB2-BD59-A6C34878D82A}">
                    <a16:rowId xmlns:a16="http://schemas.microsoft.com/office/drawing/2014/main" val="3971365560"/>
                  </a:ext>
                </a:extLst>
              </a:tr>
            </a:tbl>
          </a:graphicData>
        </a:graphic>
      </p:graphicFrame>
    </p:spTree>
    <p:extLst>
      <p:ext uri="{BB962C8B-B14F-4D97-AF65-F5344CB8AC3E}">
        <p14:creationId xmlns:p14="http://schemas.microsoft.com/office/powerpoint/2010/main" val="2781466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7A3430F-45F2-435D-B63C-8443B2A18E9E}"/>
              </a:ext>
            </a:extLst>
          </p:cNvPr>
          <p:cNvSpPr>
            <a:spLocks noChangeArrowheads="1"/>
          </p:cNvSpPr>
          <p:nvPr/>
        </p:nvSpPr>
        <p:spPr bwMode="auto">
          <a:xfrm>
            <a:off x="334962" y="943851"/>
            <a:ext cx="11688421" cy="5632311"/>
          </a:xfrm>
          <a:prstGeom prst="rect">
            <a:avLst/>
          </a:prstGeom>
          <a:noFill/>
          <a:ln w="9525">
            <a:noFill/>
            <a:miter lim="800000"/>
            <a:headEnd/>
            <a:tailEnd/>
          </a:ln>
        </p:spPr>
        <p:txBody>
          <a:bodyPr wrap="square">
            <a:spAutoFit/>
          </a:bodyPr>
          <a:lstStyle/>
          <a:p>
            <a:pPr algn="just"/>
            <a:r>
              <a:rPr lang="it-IT" sz="1200" dirty="0">
                <a:solidFill>
                  <a:srgbClr val="203864"/>
                </a:solidFill>
                <a:latin typeface="Century Gothic" panose="020B0502020202020204" pitchFamily="34" charset="0"/>
              </a:rPr>
              <a:t>COMMITTENTE</a:t>
            </a:r>
          </a:p>
          <a:p>
            <a:pPr algn="just"/>
            <a:r>
              <a:rPr lang="it-IT" altLang="it-IT" sz="1200" b="0" dirty="0">
                <a:latin typeface="Century Gothic" panose="020B0502020202020204" pitchFamily="34" charset="0"/>
              </a:rPr>
              <a:t>Unione Regionale del Commercio del Turismo e dei Servizi delle province del Friuli Venezia Giulia (Confcommercio Friuli Venezia Giulia).</a:t>
            </a:r>
          </a:p>
          <a:p>
            <a:pPr algn="just"/>
            <a:endParaRPr lang="it-IT" b="0" dirty="0">
              <a:solidFill>
                <a:srgbClr val="333399"/>
              </a:solidFill>
              <a:latin typeface="Century Gothic" panose="020B0502020202020204" pitchFamily="34" charset="0"/>
            </a:endParaRPr>
          </a:p>
          <a:p>
            <a:pPr algn="just"/>
            <a:r>
              <a:rPr lang="it-IT" sz="1200" dirty="0">
                <a:solidFill>
                  <a:srgbClr val="203864"/>
                </a:solidFill>
                <a:latin typeface="Century Gothic" panose="020B0502020202020204" pitchFamily="34" charset="0"/>
              </a:rPr>
              <a:t>AUTORE</a:t>
            </a:r>
          </a:p>
          <a:p>
            <a:pPr algn="just" eaLnBrk="1" hangingPunct="1"/>
            <a:r>
              <a:rPr lang="it-IT" sz="1200" b="0" dirty="0">
                <a:solidFill>
                  <a:srgbClr val="000000"/>
                </a:solidFill>
                <a:latin typeface="Century Gothic" panose="020B0502020202020204" pitchFamily="34" charset="0"/>
              </a:rPr>
              <a:t>Format </a:t>
            </a:r>
            <a:r>
              <a:rPr lang="it-IT" sz="1200" b="0" dirty="0" err="1">
                <a:solidFill>
                  <a:srgbClr val="000000"/>
                </a:solidFill>
                <a:latin typeface="Century Gothic" panose="020B0502020202020204" pitchFamily="34" charset="0"/>
              </a:rPr>
              <a:t>Research</a:t>
            </a:r>
            <a:r>
              <a:rPr lang="it-IT" sz="1200" b="0" dirty="0">
                <a:solidFill>
                  <a:srgbClr val="000000"/>
                </a:solidFill>
                <a:latin typeface="Century Gothic" panose="020B0502020202020204" pitchFamily="34" charset="0"/>
              </a:rPr>
              <a:t> </a:t>
            </a:r>
            <a:r>
              <a:rPr lang="it-IT" sz="1200" b="0" dirty="0" err="1">
                <a:solidFill>
                  <a:srgbClr val="000000"/>
                </a:solidFill>
                <a:latin typeface="Century Gothic" panose="020B0502020202020204" pitchFamily="34" charset="0"/>
              </a:rPr>
              <a:t>Srl</a:t>
            </a:r>
            <a:r>
              <a:rPr lang="it-IT" sz="1200" b="0" dirty="0">
                <a:solidFill>
                  <a:srgbClr val="000000"/>
                </a:solidFill>
                <a:latin typeface="Century Gothic" panose="020B0502020202020204" pitchFamily="34" charset="0"/>
              </a:rPr>
              <a:t> (</a:t>
            </a:r>
            <a:r>
              <a:rPr lang="it-IT" sz="1200" b="0" dirty="0">
                <a:solidFill>
                  <a:srgbClr val="000000"/>
                </a:solidFill>
                <a:latin typeface="Century Gothic" panose="020B0502020202020204" pitchFamily="34" charset="0"/>
                <a:hlinkClick r:id="rId2"/>
              </a:rPr>
              <a:t>www.formatresearch.com</a:t>
            </a:r>
            <a:r>
              <a:rPr lang="it-IT" sz="1200" b="0" dirty="0">
                <a:solidFill>
                  <a:srgbClr val="000000"/>
                </a:solidFill>
                <a:latin typeface="Century Gothic" panose="020B0502020202020204" pitchFamily="34" charset="0"/>
              </a:rPr>
              <a:t>)</a:t>
            </a:r>
          </a:p>
          <a:p>
            <a:pPr algn="just"/>
            <a:endParaRPr lang="it-IT" dirty="0">
              <a:solidFill>
                <a:srgbClr val="333399"/>
              </a:solidFill>
              <a:latin typeface="Century Gothic" panose="020B0502020202020204" pitchFamily="34" charset="0"/>
            </a:endParaRPr>
          </a:p>
          <a:p>
            <a:pPr algn="just"/>
            <a:r>
              <a:rPr lang="it-IT" sz="1200" dirty="0">
                <a:solidFill>
                  <a:srgbClr val="203864"/>
                </a:solidFill>
                <a:latin typeface="Century Gothic" panose="020B0502020202020204" pitchFamily="34" charset="0"/>
              </a:rPr>
              <a:t>OBIETTIVI DEL LAVORO</a:t>
            </a:r>
          </a:p>
          <a:p>
            <a:pPr algn="just"/>
            <a:r>
              <a:rPr lang="it-IT" altLang="it-IT" sz="1200" b="0" dirty="0">
                <a:latin typeface="Century Gothic" panose="020B0502020202020204" pitchFamily="34" charset="0"/>
                <a:ea typeface="MS Mincho" panose="02020609040205080304" pitchFamily="49" charset="-128"/>
              </a:rPr>
              <a:t>Indagine sull’andamento economico e sul fabbisogno del credito delle imprese del terziario del Friuli Venezia Giulia.</a:t>
            </a:r>
          </a:p>
          <a:p>
            <a:pPr algn="just"/>
            <a:endParaRPr lang="it-IT" dirty="0">
              <a:solidFill>
                <a:srgbClr val="1F497D"/>
              </a:solidFill>
              <a:latin typeface="Century Gothic" panose="020B0502020202020204" pitchFamily="34" charset="0"/>
              <a:ea typeface="MS Mincho" pitchFamily="49" charset="-128"/>
            </a:endParaRPr>
          </a:p>
          <a:p>
            <a:pPr algn="just"/>
            <a:r>
              <a:rPr lang="it-IT" sz="1200" dirty="0">
                <a:solidFill>
                  <a:srgbClr val="203864"/>
                </a:solidFill>
                <a:latin typeface="Century Gothic" panose="020B0502020202020204" pitchFamily="34" charset="0"/>
                <a:ea typeface="MS Mincho" pitchFamily="49" charset="-128"/>
              </a:rPr>
              <a:t>DISEGNO DEL CAMPIONE</a:t>
            </a:r>
          </a:p>
          <a:p>
            <a:pPr algn="just"/>
            <a:r>
              <a:rPr lang="it-IT" altLang="ja-JP" sz="1200" b="0" dirty="0">
                <a:latin typeface="Century Gothic" panose="020B0502020202020204" pitchFamily="34" charset="0"/>
                <a:ea typeface="MS Mincho" pitchFamily="49" charset="-128"/>
              </a:rPr>
              <a:t>Campione rappresentativo dell’universo delle imprese del terziario del Friuli Venezia Giulia. Domini di studio del campione: Dimensione (1-9 addetti, 10-49 addetti, oltre 49 addetti), Settore di attività (commercio all’ingrosso, commercio al dettaglio, turismo, servizi), Territorio (Gorizia, Pordenone, Trieste, Udine).</a:t>
            </a:r>
          </a:p>
          <a:p>
            <a:pPr algn="just"/>
            <a:endParaRPr lang="it-IT" dirty="0">
              <a:solidFill>
                <a:srgbClr val="203864"/>
              </a:solidFill>
              <a:latin typeface="Century Gothic" panose="020B0502020202020204" pitchFamily="34" charset="0"/>
              <a:ea typeface="MS Mincho" pitchFamily="49" charset="-128"/>
            </a:endParaRPr>
          </a:p>
          <a:p>
            <a:pPr algn="just"/>
            <a:r>
              <a:rPr lang="it-IT" sz="1200" dirty="0">
                <a:solidFill>
                  <a:srgbClr val="203864"/>
                </a:solidFill>
                <a:latin typeface="Century Gothic" panose="020B0502020202020204" pitchFamily="34" charset="0"/>
                <a:ea typeface="MS Mincho" pitchFamily="49" charset="-128"/>
              </a:rPr>
              <a:t>NUMEROSITA’ CAMPIONARIA</a:t>
            </a:r>
          </a:p>
          <a:p>
            <a:pPr algn="just"/>
            <a:r>
              <a:rPr lang="it-IT" altLang="ja-JP" sz="1200" b="0" dirty="0">
                <a:latin typeface="Century Gothic" panose="020B0502020202020204" pitchFamily="34" charset="0"/>
                <a:ea typeface="MS Mincho" pitchFamily="49" charset="-128"/>
              </a:rPr>
              <a:t>Numerosità campionaria complessiva: 1.536 casi (1.536 interviste a buon fine). Intervallo di confidenza 95% (Errore </a:t>
            </a:r>
            <a:r>
              <a:rPr lang="it-IT" altLang="ja-JP" sz="1200" b="0" u="sng" dirty="0">
                <a:latin typeface="Century Gothic" panose="020B0502020202020204" pitchFamily="34" charset="0"/>
                <a:ea typeface="MS Mincho" pitchFamily="49" charset="-128"/>
              </a:rPr>
              <a:t>+</a:t>
            </a:r>
            <a:r>
              <a:rPr lang="it-IT" altLang="ja-JP" sz="1200" b="0" dirty="0">
                <a:latin typeface="Century Gothic" panose="020B0502020202020204" pitchFamily="34" charset="0"/>
                <a:ea typeface="MS Mincho" pitchFamily="49" charset="-128"/>
              </a:rPr>
              <a:t>2,5%). Fonte delle anagrafiche delle imprese: Registro delle imprese.</a:t>
            </a:r>
          </a:p>
          <a:p>
            <a:pPr algn="just"/>
            <a:endParaRPr lang="it-IT" b="0" dirty="0">
              <a:solidFill>
                <a:srgbClr val="203864"/>
              </a:solidFill>
              <a:highlight>
                <a:srgbClr val="FFFF00"/>
              </a:highlight>
              <a:latin typeface="Century Gothic" panose="020B0502020202020204" pitchFamily="34" charset="0"/>
              <a:ea typeface="MS Mincho" pitchFamily="49" charset="-128"/>
            </a:endParaRPr>
          </a:p>
          <a:p>
            <a:pPr algn="just"/>
            <a:r>
              <a:rPr lang="it-IT" sz="1200" dirty="0">
                <a:solidFill>
                  <a:srgbClr val="203864"/>
                </a:solidFill>
                <a:latin typeface="Century Gothic" panose="020B0502020202020204" pitchFamily="34" charset="0"/>
                <a:ea typeface="MS Mincho" pitchFamily="49" charset="-128"/>
              </a:rPr>
              <a:t>METODO DI CONTATTO</a:t>
            </a:r>
          </a:p>
          <a:p>
            <a:pPr algn="just"/>
            <a:r>
              <a:rPr lang="it-IT" sz="1200" b="0" dirty="0">
                <a:latin typeface="Century Gothic" panose="020B0502020202020204" pitchFamily="34" charset="0"/>
                <a:ea typeface="MS Mincho" pitchFamily="49" charset="-128"/>
              </a:rPr>
              <a:t>Interviste telefoniche somministrate con il Sistema Cati/</a:t>
            </a:r>
            <a:r>
              <a:rPr lang="it-IT" sz="1200" b="0" dirty="0" err="1">
                <a:latin typeface="Century Gothic" panose="020B0502020202020204" pitchFamily="34" charset="0"/>
                <a:ea typeface="MS Mincho" pitchFamily="49" charset="-128"/>
              </a:rPr>
              <a:t>Cawi</a:t>
            </a:r>
            <a:endParaRPr lang="it-IT" sz="1200" b="0" dirty="0">
              <a:latin typeface="Century Gothic" panose="020B0502020202020204" pitchFamily="34" charset="0"/>
              <a:ea typeface="MS Mincho" pitchFamily="49" charset="-128"/>
            </a:endParaRPr>
          </a:p>
          <a:p>
            <a:pPr algn="just"/>
            <a:endParaRPr lang="it-IT" b="0" dirty="0">
              <a:solidFill>
                <a:srgbClr val="1F497D"/>
              </a:solidFill>
              <a:latin typeface="Century Gothic" panose="020B0502020202020204" pitchFamily="34" charset="0"/>
              <a:ea typeface="MS Mincho" pitchFamily="49" charset="-128"/>
            </a:endParaRPr>
          </a:p>
          <a:p>
            <a:pPr algn="just"/>
            <a:r>
              <a:rPr lang="it-IT" sz="1200" dirty="0">
                <a:solidFill>
                  <a:srgbClr val="203864"/>
                </a:solidFill>
                <a:latin typeface="Century Gothic" panose="020B0502020202020204" pitchFamily="34" charset="0"/>
                <a:ea typeface="MS Mincho" pitchFamily="49" charset="-128"/>
              </a:rPr>
              <a:t>TECNICA DI RILEVAZIONE </a:t>
            </a:r>
          </a:p>
          <a:p>
            <a:pPr algn="just"/>
            <a:r>
              <a:rPr lang="it-IT" sz="1200" b="0" dirty="0">
                <a:latin typeface="Century Gothic" panose="020B0502020202020204" pitchFamily="34" charset="0"/>
                <a:ea typeface="MS Mincho" pitchFamily="49" charset="-128"/>
              </a:rPr>
              <a:t>Questionario strutturato. </a:t>
            </a:r>
          </a:p>
          <a:p>
            <a:pPr algn="just"/>
            <a:endParaRPr lang="it-IT" b="0" dirty="0">
              <a:solidFill>
                <a:srgbClr val="203864"/>
              </a:solidFill>
              <a:latin typeface="Century Gothic" panose="020B0502020202020204" pitchFamily="34" charset="0"/>
              <a:ea typeface="MS Mincho" pitchFamily="49" charset="-128"/>
            </a:endParaRPr>
          </a:p>
          <a:p>
            <a:pPr algn="just"/>
            <a:r>
              <a:rPr lang="it-IT" sz="1200" dirty="0">
                <a:solidFill>
                  <a:srgbClr val="203864"/>
                </a:solidFill>
                <a:latin typeface="Century Gothic" panose="020B0502020202020204" pitchFamily="34" charset="0"/>
                <a:ea typeface="MS Mincho" pitchFamily="49" charset="-128"/>
              </a:rPr>
              <a:t>PERIODO DI EFFETTUAZIONE DELLE INTERVISTE </a:t>
            </a:r>
          </a:p>
          <a:p>
            <a:pPr algn="just"/>
            <a:r>
              <a:rPr lang="it-IT" altLang="it-IT" sz="1200" b="0" dirty="0">
                <a:latin typeface="Century Gothic" panose="020B0502020202020204" pitchFamily="34" charset="0"/>
                <a:ea typeface="MS Mincho" panose="02020609040205080304" pitchFamily="49" charset="-128"/>
              </a:rPr>
              <a:t>Settembre 2023.</a:t>
            </a:r>
            <a:endParaRPr lang="it-IT" sz="1200" b="0" dirty="0">
              <a:latin typeface="Century Gothic" panose="020B0502020202020204" pitchFamily="34" charset="0"/>
              <a:ea typeface="MS Mincho" pitchFamily="49" charset="-128"/>
            </a:endParaRPr>
          </a:p>
          <a:p>
            <a:pPr algn="just"/>
            <a:endParaRPr lang="it-IT" b="0" dirty="0">
              <a:solidFill>
                <a:srgbClr val="203864"/>
              </a:solidFill>
              <a:latin typeface="Century Gothic" panose="020B0502020202020204" pitchFamily="34" charset="0"/>
              <a:ea typeface="MS Mincho" pitchFamily="49" charset="-128"/>
            </a:endParaRPr>
          </a:p>
          <a:p>
            <a:pPr algn="just"/>
            <a:r>
              <a:rPr lang="it-IT" sz="1200" dirty="0">
                <a:solidFill>
                  <a:srgbClr val="203864"/>
                </a:solidFill>
                <a:latin typeface="Century Gothic" panose="020B0502020202020204" pitchFamily="34" charset="0"/>
                <a:ea typeface="MS Mincho" pitchFamily="49" charset="-128"/>
              </a:rPr>
              <a:t>CODICE DEONTOLOGICO  </a:t>
            </a:r>
          </a:p>
          <a:p>
            <a:pPr algn="just"/>
            <a:r>
              <a:rPr lang="it-IT" sz="1200" b="0" dirty="0">
                <a:latin typeface="Century Gothic" panose="020B0502020202020204" pitchFamily="34" charset="0"/>
                <a:ea typeface="MS Mincho" pitchFamily="49" charset="-128"/>
              </a:rPr>
              <a:t>La rilevazione è stata realizzata nel rispetto del Codice deontologico dei ricercatori europei </a:t>
            </a:r>
            <a:r>
              <a:rPr lang="it-IT" sz="1200" b="0" dirty="0" err="1">
                <a:latin typeface="Century Gothic" panose="020B0502020202020204" pitchFamily="34" charset="0"/>
                <a:ea typeface="MS Mincho" pitchFamily="49" charset="-128"/>
              </a:rPr>
              <a:t>Esomar</a:t>
            </a:r>
            <a:r>
              <a:rPr lang="it-IT" sz="1200" b="0" dirty="0">
                <a:latin typeface="Century Gothic" panose="020B0502020202020204" pitchFamily="34" charset="0"/>
                <a:ea typeface="MS Mincho" pitchFamily="49" charset="-128"/>
              </a:rPr>
              <a:t>, del Codice deontologico </a:t>
            </a:r>
            <a:r>
              <a:rPr lang="it-IT" sz="1200" b="0" dirty="0" err="1">
                <a:latin typeface="Century Gothic" panose="020B0502020202020204" pitchFamily="34" charset="0"/>
                <a:ea typeface="MS Mincho" pitchFamily="49" charset="-128"/>
              </a:rPr>
              <a:t>Assirm</a:t>
            </a:r>
            <a:r>
              <a:rPr lang="it-IT" sz="1200" b="0" dirty="0">
                <a:latin typeface="Century Gothic" panose="020B0502020202020204" pitchFamily="34" charset="0"/>
                <a:ea typeface="MS Mincho" pitchFamily="49" charset="-128"/>
              </a:rPr>
              <a:t> (Associazione istituti di ricerca e sondaggi di opinione Imprese italiani), e della «Legge sulla Privacy» (articolo 13 del d.lgs. 196 del 2003 e Regolamento UE n. 679/2016 art. 13-14).</a:t>
            </a:r>
          </a:p>
          <a:p>
            <a:pPr algn="just"/>
            <a:endParaRPr lang="it-IT" b="0" dirty="0">
              <a:solidFill>
                <a:srgbClr val="1F497D"/>
              </a:solidFill>
              <a:latin typeface="Century Gothic" panose="020B0502020202020204" pitchFamily="34" charset="0"/>
              <a:ea typeface="MS Mincho" pitchFamily="49" charset="-128"/>
            </a:endParaRPr>
          </a:p>
          <a:p>
            <a:pPr algn="just"/>
            <a:r>
              <a:rPr lang="it-IT" sz="1200" dirty="0">
                <a:solidFill>
                  <a:srgbClr val="203864"/>
                </a:solidFill>
                <a:latin typeface="Century Gothic" panose="020B0502020202020204" pitchFamily="34" charset="0"/>
                <a:ea typeface="MS Mincho" pitchFamily="49" charset="-128"/>
              </a:rPr>
              <a:t>DIRETTORE DELLA RICERCA E STAFF</a:t>
            </a:r>
          </a:p>
          <a:p>
            <a:pPr algn="just"/>
            <a:r>
              <a:rPr lang="it-IT" sz="1200" b="0" dirty="0">
                <a:latin typeface="Century Gothic" panose="020B0502020202020204" pitchFamily="34" charset="0"/>
                <a:ea typeface="MS Mincho" pitchFamily="49" charset="-128"/>
              </a:rPr>
              <a:t>Dott. Pierluigi Ascani</a:t>
            </a:r>
          </a:p>
          <a:p>
            <a:pPr algn="just"/>
            <a:r>
              <a:rPr lang="it-IT" sz="1200" b="0" dirty="0">
                <a:latin typeface="Century Gothic" panose="020B0502020202020204" pitchFamily="34" charset="0"/>
                <a:ea typeface="MS Mincho" pitchFamily="49" charset="-128"/>
              </a:rPr>
              <a:t>Dott. Stefano Ascani</a:t>
            </a:r>
          </a:p>
        </p:txBody>
      </p:sp>
      <p:sp>
        <p:nvSpPr>
          <p:cNvPr id="5" name="Titolo 1">
            <a:extLst>
              <a:ext uri="{FF2B5EF4-FFF2-40B4-BE49-F238E27FC236}">
                <a16:creationId xmlns:a16="http://schemas.microsoft.com/office/drawing/2014/main" id="{3DE678F6-E20F-4F0C-9A6E-0A9EA634D826}"/>
              </a:ext>
            </a:extLst>
          </p:cNvPr>
          <p:cNvSpPr txBox="1">
            <a:spLocks/>
          </p:cNvSpPr>
          <p:nvPr/>
        </p:nvSpPr>
        <p:spPr>
          <a:xfrm>
            <a:off x="335360" y="248643"/>
            <a:ext cx="11593288" cy="440217"/>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Metodo </a:t>
            </a:r>
            <a:r>
              <a:rPr lang="it-IT" sz="2400" dirty="0">
                <a:solidFill>
                  <a:srgbClr val="203864"/>
                </a:solidFill>
                <a:latin typeface="Century Gothic" panose="020B0502020202020204" pitchFamily="34" charset="0"/>
                <a:ea typeface="+mj-ea"/>
                <a:cs typeface="Arial"/>
              </a:rPr>
              <a:t>| </a:t>
            </a:r>
            <a:r>
              <a:rPr lang="it-IT" sz="2400" dirty="0">
                <a:latin typeface="Century Gothic" panose="020B0502020202020204" pitchFamily="34" charset="0"/>
                <a:cs typeface="Arial"/>
              </a:rPr>
              <a:t>Scheda tecnica della ricerca</a:t>
            </a:r>
            <a:endParaRPr lang="it-IT" sz="2400" dirty="0">
              <a:solidFill>
                <a:srgbClr val="C00000"/>
              </a:solidFill>
              <a:latin typeface="Century Gothic" panose="020B0502020202020204" pitchFamily="34" charset="0"/>
              <a:ea typeface="+mj-ea"/>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3">
            <a:extLst>
              <a:ext uri="{FF2B5EF4-FFF2-40B4-BE49-F238E27FC236}">
                <a16:creationId xmlns:a16="http://schemas.microsoft.com/office/drawing/2014/main" id="{AD816FF8-C554-41F5-84DA-D065A2CB35FE}"/>
              </a:ext>
            </a:extLst>
          </p:cNvPr>
          <p:cNvSpPr txBox="1">
            <a:spLocks noChangeArrowheads="1"/>
          </p:cNvSpPr>
          <p:nvPr/>
        </p:nvSpPr>
        <p:spPr bwMode="auto">
          <a:xfrm>
            <a:off x="6234791" y="4833489"/>
            <a:ext cx="2533194" cy="12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l">
              <a:spcBef>
                <a:spcPct val="0"/>
              </a:spcBef>
              <a:buFontTx/>
              <a:buNone/>
            </a:pPr>
            <a:r>
              <a:rPr lang="it-IT" altLang="it-IT" sz="800">
                <a:solidFill>
                  <a:srgbClr val="404040"/>
                </a:solidFill>
                <a:latin typeface="Century Gothic" panose="020B0502020202020204" pitchFamily="34" charset="0"/>
              </a:rPr>
              <a:t>Format </a:t>
            </a:r>
            <a:r>
              <a:rPr lang="it-IT" altLang="it-IT" sz="800" err="1">
                <a:solidFill>
                  <a:srgbClr val="404040"/>
                </a:solidFill>
                <a:latin typeface="Century Gothic" panose="020B0502020202020204" pitchFamily="34" charset="0"/>
              </a:rPr>
              <a:t>Research</a:t>
            </a:r>
            <a:r>
              <a:rPr lang="it-IT" altLang="it-IT" sz="800">
                <a:solidFill>
                  <a:srgbClr val="404040"/>
                </a:solidFill>
                <a:latin typeface="Century Gothic" panose="020B0502020202020204" pitchFamily="34" charset="0"/>
              </a:rPr>
              <a:t> s.r.l. </a:t>
            </a:r>
          </a:p>
          <a:p>
            <a:pPr algn="l">
              <a:spcBef>
                <a:spcPct val="0"/>
              </a:spcBef>
              <a:buFontTx/>
              <a:buNone/>
            </a:pPr>
            <a:r>
              <a:rPr lang="it-IT" altLang="it-IT" sz="800">
                <a:solidFill>
                  <a:srgbClr val="404040"/>
                </a:solidFill>
                <a:latin typeface="Century Gothic" panose="020B0502020202020204" pitchFamily="34" charset="0"/>
              </a:rPr>
              <a:t>Via Ugo Balzani 77, 00162 Roma, Italia</a:t>
            </a:r>
          </a:p>
          <a:p>
            <a:pPr algn="l">
              <a:spcBef>
                <a:spcPct val="0"/>
              </a:spcBef>
              <a:buFontTx/>
              <a:buNone/>
            </a:pPr>
            <a:r>
              <a:rPr lang="it-IT" altLang="it-IT" sz="800" b="0" err="1">
                <a:solidFill>
                  <a:srgbClr val="404040"/>
                </a:solidFill>
                <a:latin typeface="Century Gothic" panose="020B0502020202020204" pitchFamily="34" charset="0"/>
              </a:rPr>
              <a:t>tel</a:t>
            </a:r>
            <a:r>
              <a:rPr lang="it-IT" altLang="it-IT" sz="800" b="0">
                <a:solidFill>
                  <a:srgbClr val="404040"/>
                </a:solidFill>
                <a:latin typeface="Century Gothic" panose="020B0502020202020204" pitchFamily="34" charset="0"/>
              </a:rPr>
              <a:t> +39.06.86.32.86.81, fax +39.06.86.38.49.96</a:t>
            </a:r>
          </a:p>
          <a:p>
            <a:pPr algn="l">
              <a:spcBef>
                <a:spcPct val="0"/>
              </a:spcBef>
              <a:buFontTx/>
              <a:buNone/>
            </a:pPr>
            <a:r>
              <a:rPr lang="it-IT" altLang="it-IT" sz="800" b="0" u="sng">
                <a:solidFill>
                  <a:srgbClr val="404040"/>
                </a:solidFill>
                <a:latin typeface="Century Gothic" panose="020B0502020202020204" pitchFamily="34" charset="0"/>
                <a:hlinkClick r:id="rId2"/>
              </a:rPr>
              <a:t>info@formatresearch.com</a:t>
            </a: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err="1">
                <a:solidFill>
                  <a:srgbClr val="404040"/>
                </a:solidFill>
                <a:latin typeface="Century Gothic" panose="020B0502020202020204" pitchFamily="34" charset="0"/>
              </a:rPr>
              <a:t>cf</a:t>
            </a:r>
            <a:r>
              <a:rPr lang="it-IT" altLang="it-IT" sz="800" b="0">
                <a:solidFill>
                  <a:srgbClr val="404040"/>
                </a:solidFill>
                <a:latin typeface="Century Gothic" panose="020B0502020202020204" pitchFamily="34" charset="0"/>
              </a:rPr>
              <a:t>, p. iva e reg. </a:t>
            </a:r>
            <a:r>
              <a:rPr lang="it-IT" altLang="it-IT" sz="800" b="0" err="1">
                <a:solidFill>
                  <a:srgbClr val="404040"/>
                </a:solidFill>
                <a:latin typeface="Century Gothic" panose="020B0502020202020204" pitchFamily="34" charset="0"/>
              </a:rPr>
              <a:t>imp</a:t>
            </a:r>
            <a:r>
              <a:rPr lang="it-IT" altLang="it-IT" sz="800" b="0">
                <a:solidFill>
                  <a:srgbClr val="404040"/>
                </a:solidFill>
                <a:latin typeface="Century Gothic" panose="020B0502020202020204" pitchFamily="34" charset="0"/>
              </a:rPr>
              <a:t>. </a:t>
            </a:r>
            <a:r>
              <a:rPr lang="it-IT" altLang="it-IT" sz="800" b="0" err="1">
                <a:solidFill>
                  <a:srgbClr val="404040"/>
                </a:solidFill>
                <a:latin typeface="Century Gothic" panose="020B0502020202020204" pitchFamily="34" charset="0"/>
              </a:rPr>
              <a:t>roma</a:t>
            </a:r>
            <a:r>
              <a:rPr lang="it-IT" altLang="it-IT" sz="800" b="0">
                <a:solidFill>
                  <a:srgbClr val="404040"/>
                </a:solidFill>
                <a:latin typeface="Century Gothic" panose="020B0502020202020204" pitchFamily="34" charset="0"/>
              </a:rPr>
              <a:t> 04268451004</a:t>
            </a:r>
          </a:p>
          <a:p>
            <a:pPr algn="l">
              <a:spcBef>
                <a:spcPct val="0"/>
              </a:spcBef>
              <a:buFontTx/>
              <a:buNone/>
            </a:pPr>
            <a:r>
              <a:rPr lang="it-IT" altLang="it-IT" sz="800" b="0">
                <a:solidFill>
                  <a:srgbClr val="404040"/>
                </a:solidFill>
                <a:latin typeface="Century Gothic" panose="020B0502020202020204" pitchFamily="34" charset="0"/>
              </a:rPr>
              <a:t>rea </a:t>
            </a:r>
            <a:r>
              <a:rPr lang="it-IT" altLang="it-IT" sz="800" b="0" err="1">
                <a:solidFill>
                  <a:srgbClr val="404040"/>
                </a:solidFill>
                <a:latin typeface="Century Gothic" panose="020B0502020202020204" pitchFamily="34" charset="0"/>
              </a:rPr>
              <a:t>roma</a:t>
            </a:r>
            <a:r>
              <a:rPr lang="it-IT" altLang="it-IT" sz="800" b="0">
                <a:solidFill>
                  <a:srgbClr val="404040"/>
                </a:solidFill>
                <a:latin typeface="Century Gothic" panose="020B0502020202020204" pitchFamily="34" charset="0"/>
              </a:rPr>
              <a:t> 747042, cap. </a:t>
            </a:r>
            <a:r>
              <a:rPr lang="it-IT" altLang="it-IT" sz="800" b="0" err="1">
                <a:solidFill>
                  <a:srgbClr val="404040"/>
                </a:solidFill>
                <a:latin typeface="Century Gothic" panose="020B0502020202020204" pitchFamily="34" charset="0"/>
              </a:rPr>
              <a:t>soc</a:t>
            </a:r>
            <a:r>
              <a:rPr lang="it-IT" altLang="it-IT" sz="800" b="0">
                <a:solidFill>
                  <a:srgbClr val="404040"/>
                </a:solidFill>
                <a:latin typeface="Century Gothic" panose="020B0502020202020204" pitchFamily="34" charset="0"/>
              </a:rPr>
              <a:t>. € 25.850,00 </a:t>
            </a:r>
            <a:r>
              <a:rPr lang="it-IT" altLang="it-IT" sz="800" b="0" err="1">
                <a:solidFill>
                  <a:srgbClr val="404040"/>
                </a:solidFill>
                <a:latin typeface="Century Gothic" panose="020B0502020202020204" pitchFamily="34" charset="0"/>
              </a:rPr>
              <a:t>i.v</a:t>
            </a:r>
            <a:r>
              <a:rPr lang="it-IT" altLang="it-IT" sz="800" b="0">
                <a:solidFill>
                  <a:srgbClr val="404040"/>
                </a:solidFill>
                <a:latin typeface="Century Gothic" panose="020B0502020202020204" pitchFamily="34" charset="0"/>
              </a:rPr>
              <a:t>.</a:t>
            </a:r>
          </a:p>
          <a:p>
            <a:pPr algn="l">
              <a:spcBef>
                <a:spcPct val="0"/>
              </a:spcBef>
              <a:buFontTx/>
              <a:buNone/>
            </a:pP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a:solidFill>
                  <a:srgbClr val="404040"/>
                </a:solidFill>
                <a:latin typeface="Century Gothic" panose="020B0502020202020204" pitchFamily="34" charset="0"/>
              </a:rPr>
              <a:t>www.formatresearch.com</a:t>
            </a:r>
          </a:p>
          <a:p>
            <a:pPr algn="l" eaLnBrk="1" hangingPunct="1">
              <a:lnSpc>
                <a:spcPct val="70000"/>
              </a:lnSpc>
              <a:spcBef>
                <a:spcPct val="50000"/>
              </a:spcBef>
              <a:buFontTx/>
              <a:buNone/>
            </a:pPr>
            <a:r>
              <a:rPr lang="it-IT" altLang="it-IT" sz="800" b="0">
                <a:solidFill>
                  <a:srgbClr val="404040"/>
                </a:solidFill>
                <a:latin typeface="Century Gothic" panose="020B0502020202020204" pitchFamily="34" charset="0"/>
              </a:rPr>
              <a:t>Membro: </a:t>
            </a:r>
            <a:r>
              <a:rPr lang="it-IT" altLang="it-IT" sz="800" b="0" err="1">
                <a:solidFill>
                  <a:srgbClr val="404040"/>
                </a:solidFill>
                <a:latin typeface="Century Gothic" panose="020B0502020202020204" pitchFamily="34" charset="0"/>
              </a:rPr>
              <a:t>Assirm</a:t>
            </a:r>
            <a:r>
              <a:rPr lang="it-IT" altLang="it-IT" sz="800" b="0">
                <a:solidFill>
                  <a:srgbClr val="404040"/>
                </a:solidFill>
                <a:latin typeface="Century Gothic" panose="020B0502020202020204" pitchFamily="34" charset="0"/>
              </a:rPr>
              <a:t>, Confcommercio, </a:t>
            </a:r>
            <a:r>
              <a:rPr lang="it-IT" altLang="it-IT" sz="800" b="0" err="1">
                <a:solidFill>
                  <a:srgbClr val="404040"/>
                </a:solidFill>
                <a:latin typeface="Century Gothic" panose="020B0502020202020204" pitchFamily="34" charset="0"/>
              </a:rPr>
              <a:t>Esomar</a:t>
            </a:r>
            <a:r>
              <a:rPr lang="it-IT" altLang="it-IT" sz="800" b="0">
                <a:solidFill>
                  <a:srgbClr val="404040"/>
                </a:solidFill>
                <a:latin typeface="Century Gothic" panose="020B0502020202020204" pitchFamily="34" charset="0"/>
              </a:rPr>
              <a:t>, SIS</a:t>
            </a:r>
          </a:p>
        </p:txBody>
      </p:sp>
      <p:sp>
        <p:nvSpPr>
          <p:cNvPr id="10" name="Text Box 3">
            <a:extLst>
              <a:ext uri="{FF2B5EF4-FFF2-40B4-BE49-F238E27FC236}">
                <a16:creationId xmlns:a16="http://schemas.microsoft.com/office/drawing/2014/main" id="{84B6288F-7FD3-4DE6-8C58-6E1062A04565}"/>
              </a:ext>
            </a:extLst>
          </p:cNvPr>
          <p:cNvSpPr txBox="1">
            <a:spLocks noChangeArrowheads="1"/>
          </p:cNvSpPr>
          <p:nvPr/>
        </p:nvSpPr>
        <p:spPr bwMode="auto">
          <a:xfrm>
            <a:off x="263452" y="4842367"/>
            <a:ext cx="2841925" cy="14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l"/>
            <a:r>
              <a:rPr lang="it-IT" altLang="it-IT" sz="900" b="1">
                <a:solidFill>
                  <a:srgbClr val="003A79"/>
                </a:solidFill>
                <a:latin typeface="Century Gothic" panose="020B0502020202020204" pitchFamily="34" charset="0"/>
              </a:rPr>
              <a:t>Questo documento è la base per una presentazione orale, senza la quale ha limitata significatività e può dare luogo a fraintendimenti. </a:t>
            </a:r>
          </a:p>
          <a:p>
            <a:pPr algn="l"/>
            <a:r>
              <a:rPr lang="it-IT" altLang="it-IT" sz="900" b="1">
                <a:solidFill>
                  <a:srgbClr val="003A79"/>
                </a:solidFill>
                <a:latin typeface="Century Gothic" panose="020B0502020202020204" pitchFamily="34" charset="0"/>
              </a:rPr>
              <a:t>Sono proibite riproduzioni, anche parziali, del contenuto di questo documento, senza la previa autorizzazione scritta di Format Research.</a:t>
            </a:r>
          </a:p>
          <a:p>
            <a:pPr algn="l"/>
            <a:r>
              <a:rPr lang="it-IT" altLang="it-IT" sz="900" b="1">
                <a:solidFill>
                  <a:srgbClr val="003A79"/>
                </a:solidFill>
                <a:latin typeface="Century Gothic" panose="020B0502020202020204" pitchFamily="34" charset="0"/>
              </a:rPr>
              <a:t>2023 © Copyright Format Research Srl</a:t>
            </a:r>
          </a:p>
        </p:txBody>
      </p:sp>
      <p:sp>
        <p:nvSpPr>
          <p:cNvPr id="11" name="CasellaDiTesto 3">
            <a:extLst>
              <a:ext uri="{FF2B5EF4-FFF2-40B4-BE49-F238E27FC236}">
                <a16:creationId xmlns:a16="http://schemas.microsoft.com/office/drawing/2014/main" id="{BA54C297-A72B-4175-A342-FFC0C7EC444C}"/>
              </a:ext>
            </a:extLst>
          </p:cNvPr>
          <p:cNvSpPr txBox="1">
            <a:spLocks noChangeArrowheads="1"/>
          </p:cNvSpPr>
          <p:nvPr/>
        </p:nvSpPr>
        <p:spPr bwMode="auto">
          <a:xfrm>
            <a:off x="9304402" y="4833489"/>
            <a:ext cx="25331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it-IT" sz="800">
                <a:solidFill>
                  <a:srgbClr val="404040"/>
                </a:solidFill>
                <a:latin typeface="Century Gothic" panose="020B0502020202020204" pitchFamily="34" charset="0"/>
              </a:rPr>
              <a:t>Format Business Intelligence s.r.l.</a:t>
            </a:r>
            <a:r>
              <a:rPr lang="it-IT" altLang="it-IT" sz="800">
                <a:solidFill>
                  <a:srgbClr val="404040"/>
                </a:solidFill>
                <a:latin typeface="Century Gothic" panose="020B0502020202020204" pitchFamily="34" charset="0"/>
              </a:rPr>
              <a:t> </a:t>
            </a:r>
          </a:p>
          <a:p>
            <a:pPr>
              <a:spcBef>
                <a:spcPct val="0"/>
              </a:spcBef>
              <a:buNone/>
            </a:pPr>
            <a:r>
              <a:rPr lang="it-IT" sz="800">
                <a:solidFill>
                  <a:srgbClr val="404040"/>
                </a:solidFill>
                <a:latin typeface="Century Gothic" panose="020B0502020202020204" pitchFamily="34" charset="0"/>
              </a:rPr>
              <a:t>Via Sebastiano Caboto 22/a</a:t>
            </a:r>
            <a:r>
              <a:rPr lang="it-IT" altLang="it-IT" sz="800">
                <a:solidFill>
                  <a:srgbClr val="404040"/>
                </a:solidFill>
                <a:latin typeface="Century Gothic" panose="020B0502020202020204" pitchFamily="34" charset="0"/>
              </a:rPr>
              <a:t>, 33170 Pordenone, Italia</a:t>
            </a:r>
          </a:p>
          <a:p>
            <a:pPr>
              <a:spcBef>
                <a:spcPct val="0"/>
              </a:spcBef>
              <a:buNone/>
            </a:pPr>
            <a:r>
              <a:rPr lang="it-IT" sz="800" b="0">
                <a:latin typeface="Century Gothic" panose="020B0502020202020204" pitchFamily="34" charset="0"/>
                <a:hlinkClick r:id="rId3"/>
              </a:rPr>
              <a:t>format@pec.formatbusinessintelligence.com</a:t>
            </a:r>
            <a:endParaRPr lang="it-IT" sz="800" b="0">
              <a:latin typeface="Century Gothic" panose="020B0502020202020204" pitchFamily="34" charset="0"/>
            </a:endParaRPr>
          </a:p>
          <a:p>
            <a:pPr>
              <a:spcBef>
                <a:spcPct val="0"/>
              </a:spcBef>
              <a:buNone/>
            </a:pPr>
            <a:r>
              <a:rPr lang="it-IT" altLang="it-IT" sz="800" b="0" err="1">
                <a:solidFill>
                  <a:srgbClr val="404040"/>
                </a:solidFill>
                <a:latin typeface="Century Gothic" panose="020B0502020202020204" pitchFamily="34" charset="0"/>
              </a:rPr>
              <a:t>cf</a:t>
            </a:r>
            <a:r>
              <a:rPr lang="it-IT" altLang="it-IT" sz="800" b="0">
                <a:solidFill>
                  <a:srgbClr val="404040"/>
                </a:solidFill>
                <a:latin typeface="Century Gothic" panose="020B0502020202020204" pitchFamily="34" charset="0"/>
              </a:rPr>
              <a:t>, p. iva e reg. </a:t>
            </a:r>
            <a:r>
              <a:rPr lang="it-IT" altLang="it-IT" sz="800" b="0" err="1">
                <a:solidFill>
                  <a:srgbClr val="404040"/>
                </a:solidFill>
                <a:latin typeface="Century Gothic" panose="020B0502020202020204" pitchFamily="34" charset="0"/>
              </a:rPr>
              <a:t>imp</a:t>
            </a:r>
            <a:r>
              <a:rPr lang="it-IT" altLang="it-IT" sz="800" b="0">
                <a:solidFill>
                  <a:srgbClr val="404040"/>
                </a:solidFill>
                <a:latin typeface="Century Gothic" panose="020B0502020202020204" pitchFamily="34" charset="0"/>
              </a:rPr>
              <a:t>. </a:t>
            </a:r>
            <a:r>
              <a:rPr lang="it-IT" altLang="it-IT" sz="800" b="0" err="1">
                <a:solidFill>
                  <a:srgbClr val="404040"/>
                </a:solidFill>
                <a:latin typeface="Century Gothic" panose="020B0502020202020204" pitchFamily="34" charset="0"/>
              </a:rPr>
              <a:t>pordenone</a:t>
            </a:r>
            <a:r>
              <a:rPr lang="it-IT" altLang="it-IT" sz="800" b="0">
                <a:solidFill>
                  <a:srgbClr val="404040"/>
                </a:solidFill>
                <a:latin typeface="Century Gothic" panose="020B0502020202020204" pitchFamily="34" charset="0"/>
              </a:rPr>
              <a:t> </a:t>
            </a:r>
            <a:r>
              <a:rPr lang="it-IT" sz="800" b="0">
                <a:solidFill>
                  <a:srgbClr val="404040"/>
                </a:solidFill>
                <a:latin typeface="Century Gothic" panose="020B0502020202020204" pitchFamily="34" charset="0"/>
              </a:rPr>
              <a:t>01786200939</a:t>
            </a:r>
            <a:endParaRPr lang="it-IT" altLang="it-IT" sz="800" b="0">
              <a:solidFill>
                <a:srgbClr val="404040"/>
              </a:solidFill>
              <a:latin typeface="Century Gothic" panose="020B0502020202020204" pitchFamily="34" charset="0"/>
            </a:endParaRPr>
          </a:p>
          <a:p>
            <a:pPr algn="l">
              <a:spcBef>
                <a:spcPct val="0"/>
              </a:spcBef>
              <a:buFontTx/>
              <a:buNone/>
            </a:pPr>
            <a:r>
              <a:rPr lang="it-IT" altLang="it-IT" sz="800" b="0">
                <a:solidFill>
                  <a:srgbClr val="404040"/>
                </a:solidFill>
                <a:latin typeface="Century Gothic" panose="020B0502020202020204" pitchFamily="34" charset="0"/>
              </a:rPr>
              <a:t>rea </a:t>
            </a:r>
            <a:r>
              <a:rPr lang="it-IT" altLang="it-IT" sz="800" b="0" err="1">
                <a:solidFill>
                  <a:srgbClr val="404040"/>
                </a:solidFill>
                <a:latin typeface="Century Gothic" panose="020B0502020202020204" pitchFamily="34" charset="0"/>
              </a:rPr>
              <a:t>pordenone</a:t>
            </a:r>
            <a:r>
              <a:rPr lang="it-IT" altLang="it-IT" sz="800" b="0">
                <a:solidFill>
                  <a:srgbClr val="404040"/>
                </a:solidFill>
                <a:latin typeface="Century Gothic" panose="020B0502020202020204" pitchFamily="34" charset="0"/>
              </a:rPr>
              <a:t> 104460, cap. </a:t>
            </a:r>
            <a:r>
              <a:rPr lang="it-IT" altLang="it-IT" sz="800" b="0" err="1">
                <a:solidFill>
                  <a:srgbClr val="404040"/>
                </a:solidFill>
                <a:latin typeface="Century Gothic" panose="020B0502020202020204" pitchFamily="34" charset="0"/>
              </a:rPr>
              <a:t>soc</a:t>
            </a:r>
            <a:r>
              <a:rPr lang="it-IT" altLang="it-IT" sz="800" b="0">
                <a:solidFill>
                  <a:srgbClr val="404040"/>
                </a:solidFill>
                <a:latin typeface="Century Gothic" panose="020B0502020202020204" pitchFamily="34" charset="0"/>
              </a:rPr>
              <a:t>. € 10.000,00 </a:t>
            </a:r>
            <a:r>
              <a:rPr lang="it-IT" altLang="it-IT" sz="800" b="0" err="1">
                <a:solidFill>
                  <a:srgbClr val="404040"/>
                </a:solidFill>
                <a:latin typeface="Century Gothic" panose="020B0502020202020204" pitchFamily="34" charset="0"/>
              </a:rPr>
              <a:t>i.v</a:t>
            </a:r>
            <a:r>
              <a:rPr lang="it-IT" altLang="it-IT" sz="800" b="0">
                <a:solidFill>
                  <a:srgbClr val="404040"/>
                </a:solidFill>
                <a:latin typeface="Century Gothic" panose="020B0502020202020204" pitchFamily="34" charset="0"/>
              </a:rPr>
              <a:t>.</a:t>
            </a:r>
          </a:p>
        </p:txBody>
      </p:sp>
      <p:pic>
        <p:nvPicPr>
          <p:cNvPr id="15" name="Immagine 14">
            <a:extLst>
              <a:ext uri="{FF2B5EF4-FFF2-40B4-BE49-F238E27FC236}">
                <a16:creationId xmlns:a16="http://schemas.microsoft.com/office/drawing/2014/main" id="{9A393BC9-CB3F-4A26-8945-F485EE32B381}"/>
              </a:ext>
            </a:extLst>
          </p:cNvPr>
          <p:cNvPicPr>
            <a:picLocks noChangeAspect="1"/>
          </p:cNvPicPr>
          <p:nvPr/>
        </p:nvPicPr>
        <p:blipFill>
          <a:blip r:embed="rId4" cstate="print"/>
          <a:stretch>
            <a:fillRect/>
          </a:stretch>
        </p:blipFill>
        <p:spPr>
          <a:xfrm>
            <a:off x="3490682" y="4898101"/>
            <a:ext cx="1981225" cy="833457"/>
          </a:xfrm>
          <a:prstGeom prst="rect">
            <a:avLst/>
          </a:prstGeom>
        </p:spPr>
      </p:pic>
      <p:sp>
        <p:nvSpPr>
          <p:cNvPr id="16" name="Rettangolo 15">
            <a:extLst>
              <a:ext uri="{FF2B5EF4-FFF2-40B4-BE49-F238E27FC236}">
                <a16:creationId xmlns:a16="http://schemas.microsoft.com/office/drawing/2014/main" id="{9A63F38B-A225-47B6-BB30-773F5DB5476F}"/>
              </a:ext>
            </a:extLst>
          </p:cNvPr>
          <p:cNvSpPr/>
          <p:nvPr/>
        </p:nvSpPr>
        <p:spPr>
          <a:xfrm>
            <a:off x="4035517" y="5678290"/>
            <a:ext cx="1609016" cy="329706"/>
          </a:xfrm>
          <a:prstGeom prst="rect">
            <a:avLst/>
          </a:prstGeom>
        </p:spPr>
        <p:txBody>
          <a:bodyPr wrap="square">
            <a:spAutoFit/>
          </a:bodyPr>
          <a:lstStyle/>
          <a:p>
            <a:pPr algn="ctr">
              <a:lnSpc>
                <a:spcPct val="115000"/>
              </a:lnSpc>
              <a:spcAft>
                <a:spcPts val="0"/>
              </a:spcAft>
              <a:tabLst>
                <a:tab pos="3059989" algn="ctr"/>
                <a:tab pos="6119978" algn="r"/>
              </a:tabLst>
            </a:pPr>
            <a:r>
              <a:rPr lang="x-none"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59989" algn="ctr"/>
                <a:tab pos="6119978" algn="r"/>
              </a:tabLst>
            </a:pPr>
            <a:r>
              <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                                                                                                                                                                   </a:t>
            </a:r>
            <a:endParaRPr lang="en-US" sz="1051">
              <a:latin typeface="Verdana" panose="020B0604030504040204" pitchFamily="34" charset="0"/>
              <a:ea typeface="Times New Roman" panose="02020603050405020304" pitchFamily="18" charset="0"/>
              <a:cs typeface="Times New Roman" panose="02020603050405020304" pitchFamily="18" charset="0"/>
            </a:endParaRPr>
          </a:p>
        </p:txBody>
      </p:sp>
      <p:cxnSp>
        <p:nvCxnSpPr>
          <p:cNvPr id="17" name="Connettore diritto 16">
            <a:extLst>
              <a:ext uri="{FF2B5EF4-FFF2-40B4-BE49-F238E27FC236}">
                <a16:creationId xmlns:a16="http://schemas.microsoft.com/office/drawing/2014/main" id="{F030B780-8B2F-45A8-BB85-F776015A1CC3}"/>
              </a:ext>
            </a:extLst>
          </p:cNvPr>
          <p:cNvCxnSpPr/>
          <p:nvPr/>
        </p:nvCxnSpPr>
        <p:spPr bwMode="auto">
          <a:xfrm>
            <a:off x="8883979" y="4846292"/>
            <a:ext cx="0" cy="1226170"/>
          </a:xfrm>
          <a:prstGeom prst="line">
            <a:avLst/>
          </a:prstGeom>
          <a:noFill/>
          <a:ln w="12700" cap="flat" cmpd="sng" algn="ctr">
            <a:solidFill>
              <a:srgbClr val="333399"/>
            </a:solidFill>
            <a:prstDash val="solid"/>
            <a:round/>
            <a:headEnd type="none" w="med" len="med"/>
            <a:tailEnd type="none" w="med" len="med"/>
          </a:ln>
          <a:effectLst/>
        </p:spPr>
      </p:cxnSp>
      <p:cxnSp>
        <p:nvCxnSpPr>
          <p:cNvPr id="18" name="Connettore diritto 17">
            <a:extLst>
              <a:ext uri="{FF2B5EF4-FFF2-40B4-BE49-F238E27FC236}">
                <a16:creationId xmlns:a16="http://schemas.microsoft.com/office/drawing/2014/main" id="{C1F3832E-5F57-4457-AD57-1AEBDA5EF5E0}"/>
              </a:ext>
            </a:extLst>
          </p:cNvPr>
          <p:cNvCxnSpPr>
            <a:cxnSpLocks/>
          </p:cNvCxnSpPr>
          <p:nvPr/>
        </p:nvCxnSpPr>
        <p:spPr bwMode="auto">
          <a:xfrm>
            <a:off x="5760519" y="4846292"/>
            <a:ext cx="0" cy="1226170"/>
          </a:xfrm>
          <a:prstGeom prst="line">
            <a:avLst/>
          </a:prstGeom>
          <a:noFill/>
          <a:ln w="12700" cap="flat" cmpd="sng" algn="ctr">
            <a:solidFill>
              <a:srgbClr val="333399"/>
            </a:solidFill>
            <a:prstDash val="solid"/>
            <a:round/>
            <a:headEnd type="none" w="med" len="med"/>
            <a:tailEnd type="none" w="med" len="med"/>
          </a:ln>
          <a:effectLst/>
        </p:spPr>
      </p:cxnSp>
      <p:cxnSp>
        <p:nvCxnSpPr>
          <p:cNvPr id="19" name="Connettore diritto 18">
            <a:extLst>
              <a:ext uri="{FF2B5EF4-FFF2-40B4-BE49-F238E27FC236}">
                <a16:creationId xmlns:a16="http://schemas.microsoft.com/office/drawing/2014/main" id="{330251FB-0CA3-4FEC-AA80-FB7D42073A39}"/>
              </a:ext>
            </a:extLst>
          </p:cNvPr>
          <p:cNvCxnSpPr>
            <a:cxnSpLocks/>
          </p:cNvCxnSpPr>
          <p:nvPr/>
        </p:nvCxnSpPr>
        <p:spPr bwMode="auto">
          <a:xfrm>
            <a:off x="3278004" y="4846292"/>
            <a:ext cx="0" cy="1226170"/>
          </a:xfrm>
          <a:prstGeom prst="line">
            <a:avLst/>
          </a:prstGeom>
          <a:noFill/>
          <a:ln w="12700" cap="flat" cmpd="sng" algn="ctr">
            <a:solidFill>
              <a:srgbClr val="333399"/>
            </a:solidFill>
            <a:prstDash val="solid"/>
            <a:round/>
            <a:headEnd type="none" w="med" len="med"/>
            <a:tailEnd type="none" w="med" len="med"/>
          </a:ln>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4AB86E1-3A39-408A-820A-0CEE77387713}"/>
              </a:ext>
            </a:extLst>
          </p:cNvPr>
          <p:cNvSpPr txBox="1">
            <a:spLocks noChangeArrowheads="1"/>
          </p:cNvSpPr>
          <p:nvPr/>
        </p:nvSpPr>
        <p:spPr bwMode="auto">
          <a:xfrm>
            <a:off x="335360" y="752533"/>
            <a:ext cx="11511200" cy="5747856"/>
          </a:xfrm>
          <a:prstGeom prst="rect">
            <a:avLst/>
          </a:prstGeom>
          <a:noFill/>
          <a:ln>
            <a:noFill/>
          </a:ln>
        </p:spPr>
        <p:txBody>
          <a:bodyPr wrap="square" anchor="t">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just">
              <a:lnSpc>
                <a:spcPct val="115000"/>
              </a:lnSpc>
              <a:spcBef>
                <a:spcPts val="600"/>
              </a:spcBef>
              <a:buNone/>
            </a:pPr>
            <a:r>
              <a:rPr lang="it-IT" b="0" dirty="0">
                <a:effectLst/>
                <a:latin typeface="Century Gothic" panose="020B0502020202020204" pitchFamily="34" charset="0"/>
                <a:ea typeface="Times New Roman" panose="02020603050405020304" pitchFamily="18" charset="0"/>
                <a:cs typeface="Times New Roman" panose="02020603050405020304" pitchFamily="18" charset="0"/>
              </a:rPr>
              <a:t>Questo documento presenta i risultati dell’Osservatorio Congiunturale </a:t>
            </a:r>
            <a:r>
              <a:rPr lang="it-IT" dirty="0">
                <a:solidFill>
                  <a:srgbClr val="203864"/>
                </a:solidFill>
                <a:effectLst/>
                <a:latin typeface="Century Gothic" panose="020B0502020202020204" pitchFamily="34" charset="0"/>
                <a:ea typeface="Times New Roman" panose="02020603050405020304" pitchFamily="18" charset="0"/>
                <a:cs typeface="Times New Roman" panose="02020603050405020304" pitchFamily="18" charset="0"/>
              </a:rPr>
              <a:t>Confcommercio Friuli Venezia Giulia</a:t>
            </a:r>
            <a:r>
              <a:rPr lang="it-IT" b="0" dirty="0">
                <a:effectLst/>
                <a:latin typeface="Century Gothic" panose="020B0502020202020204" pitchFamily="34" charset="0"/>
                <a:ea typeface="Times New Roman" panose="02020603050405020304" pitchFamily="18" charset="0"/>
                <a:cs typeface="Times New Roman" panose="02020603050405020304" pitchFamily="18" charset="0"/>
              </a:rPr>
              <a:t> sull’andamento delle imprese del commercio, del turismo e dei servizi della regione nel </a:t>
            </a:r>
            <a:r>
              <a:rPr lang="it-IT" dirty="0">
                <a:solidFill>
                  <a:srgbClr val="203864"/>
                </a:solidFill>
                <a:effectLst/>
                <a:latin typeface="Century Gothic" panose="020B0502020202020204" pitchFamily="34" charset="0"/>
                <a:ea typeface="Times New Roman" panose="02020603050405020304" pitchFamily="18" charset="0"/>
                <a:cs typeface="Times New Roman" panose="02020603050405020304" pitchFamily="18" charset="0"/>
              </a:rPr>
              <a:t>terzo trimestre del 2023</a:t>
            </a:r>
            <a:r>
              <a:rPr lang="it-IT" b="0" dirty="0">
                <a:effectLst/>
                <a:latin typeface="Century Gothic" panose="020B0502020202020204" pitchFamily="34" charset="0"/>
                <a:ea typeface="Times New Roman" panose="02020603050405020304" pitchFamily="18" charset="0"/>
                <a:cs typeface="Times New Roman" panose="02020603050405020304" pitchFamily="18" charset="0"/>
              </a:rPr>
              <a:t>, comprensivo delle </a:t>
            </a:r>
            <a:r>
              <a:rPr lang="it-IT" dirty="0">
                <a:solidFill>
                  <a:srgbClr val="203864"/>
                </a:solidFill>
                <a:effectLst/>
                <a:latin typeface="Century Gothic" panose="020B0502020202020204" pitchFamily="34" charset="0"/>
                <a:ea typeface="Times New Roman" panose="02020603050405020304" pitchFamily="18" charset="0"/>
                <a:cs typeface="Times New Roman" panose="02020603050405020304" pitchFamily="18" charset="0"/>
              </a:rPr>
              <a:t>prospettive al 31 dicembre 2023</a:t>
            </a:r>
            <a:r>
              <a:rPr lang="it-IT" dirty="0">
                <a:effectLst/>
                <a:latin typeface="Century Gothic" panose="020B0502020202020204" pitchFamily="34" charset="0"/>
                <a:ea typeface="Times New Roman" panose="02020603050405020304" pitchFamily="18" charset="0"/>
                <a:cs typeface="Times New Roman" panose="02020603050405020304" pitchFamily="18" charset="0"/>
              </a:rPr>
              <a:t>.</a:t>
            </a:r>
          </a:p>
          <a:p>
            <a:pPr marL="0" indent="0" algn="just">
              <a:lnSpc>
                <a:spcPct val="115000"/>
              </a:lnSpc>
              <a:spcBef>
                <a:spcPts val="600"/>
              </a:spcBef>
              <a:buNone/>
            </a:pPr>
            <a:endParaRPr lang="it-IT" sz="600" b="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600"/>
              </a:spcBef>
              <a:buNone/>
            </a:pPr>
            <a:r>
              <a:rPr lang="it-IT" b="0" dirty="0">
                <a:latin typeface="Century Gothic" panose="020B0502020202020204" pitchFamily="34" charset="0"/>
                <a:ea typeface="Times New Roman" panose="02020603050405020304" pitchFamily="18" charset="0"/>
                <a:cs typeface="Times New Roman" panose="02020603050405020304" pitchFamily="18" charset="0"/>
              </a:rPr>
              <a:t>L’Osservatorio viene realizzato trimestralmente da </a:t>
            </a:r>
            <a:r>
              <a:rPr lang="it-IT" dirty="0">
                <a:solidFill>
                  <a:srgbClr val="203864"/>
                </a:solidFill>
                <a:latin typeface="Century Gothic" panose="020B0502020202020204" pitchFamily="34" charset="0"/>
                <a:ea typeface="Times New Roman" panose="02020603050405020304" pitchFamily="18" charset="0"/>
                <a:cs typeface="Times New Roman" panose="02020603050405020304" pitchFamily="18" charset="0"/>
              </a:rPr>
              <a:t>Confcommercio Friuli Venezia Giulia </a:t>
            </a:r>
            <a:r>
              <a:rPr lang="it-IT" b="0" dirty="0">
                <a:latin typeface="Century Gothic" panose="020B0502020202020204" pitchFamily="34" charset="0"/>
                <a:ea typeface="Times New Roman" panose="02020603050405020304" pitchFamily="18" charset="0"/>
                <a:cs typeface="Times New Roman" panose="02020603050405020304" pitchFamily="18" charset="0"/>
              </a:rPr>
              <a:t>in collaborazione con </a:t>
            </a:r>
            <a:r>
              <a:rPr lang="it-IT" dirty="0">
                <a:solidFill>
                  <a:srgbClr val="203864"/>
                </a:solidFill>
                <a:latin typeface="Century Gothic" panose="020B0502020202020204" pitchFamily="34" charset="0"/>
                <a:ea typeface="Times New Roman" panose="02020603050405020304" pitchFamily="18" charset="0"/>
                <a:cs typeface="Times New Roman" panose="02020603050405020304" pitchFamily="18" charset="0"/>
              </a:rPr>
              <a:t>Format </a:t>
            </a:r>
            <a:r>
              <a:rPr lang="it-IT" dirty="0" err="1">
                <a:solidFill>
                  <a:srgbClr val="203864"/>
                </a:solidFill>
                <a:latin typeface="Century Gothic" panose="020B0502020202020204" pitchFamily="34" charset="0"/>
                <a:ea typeface="Times New Roman" panose="02020603050405020304" pitchFamily="18" charset="0"/>
                <a:cs typeface="Times New Roman" panose="02020603050405020304" pitchFamily="18" charset="0"/>
              </a:rPr>
              <a:t>Research</a:t>
            </a:r>
            <a:r>
              <a:rPr lang="it-IT" b="0" dirty="0">
                <a:latin typeface="Century Gothic" panose="020B0502020202020204" pitchFamily="34" charset="0"/>
                <a:ea typeface="Times New Roman" panose="02020603050405020304" pitchFamily="18" charset="0"/>
                <a:cs typeface="Times New Roman" panose="02020603050405020304" pitchFamily="18" charset="0"/>
              </a:rPr>
              <a:t>. I risultati sono presentati sia a livello regionale, sia segmentati analiticamente per provincia: </a:t>
            </a:r>
            <a:r>
              <a:rPr lang="it-IT" b="0" dirty="0">
                <a:effectLst/>
                <a:latin typeface="Century Gothic" panose="020B0502020202020204" pitchFamily="34" charset="0"/>
                <a:ea typeface="Times New Roman" panose="02020603050405020304" pitchFamily="18" charset="0"/>
                <a:cs typeface="Times New Roman" panose="02020603050405020304" pitchFamily="18" charset="0"/>
              </a:rPr>
              <a:t>Gorizia, Pordenone, Trieste, Udine.</a:t>
            </a:r>
          </a:p>
          <a:p>
            <a:pPr marL="0" indent="0" algn="just">
              <a:lnSpc>
                <a:spcPct val="115000"/>
              </a:lnSpc>
              <a:spcBef>
                <a:spcPts val="600"/>
              </a:spcBef>
              <a:buNone/>
            </a:pPr>
            <a:endParaRPr lang="it-IT" sz="600" b="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600"/>
              </a:spcBef>
              <a:buNone/>
            </a:pPr>
            <a:r>
              <a:rPr lang="it-IT" b="0" dirty="0">
                <a:effectLst/>
                <a:latin typeface="Century Gothic" panose="020B0502020202020204" pitchFamily="34" charset="0"/>
                <a:ea typeface="Times New Roman" panose="02020603050405020304" pitchFamily="18" charset="0"/>
                <a:cs typeface="Times New Roman" panose="02020603050405020304" pitchFamily="18" charset="0"/>
              </a:rPr>
              <a:t>Per completezza inseriamo anche i focus di approfondimento monografico relativi al secondo trimestre 2023 che non sono stati oggetto di presentazione.</a:t>
            </a:r>
          </a:p>
          <a:p>
            <a:pPr marL="0" indent="0" algn="just">
              <a:lnSpc>
                <a:spcPct val="115000"/>
              </a:lnSpc>
              <a:spcBef>
                <a:spcPts val="600"/>
              </a:spcBef>
              <a:buNone/>
            </a:pPr>
            <a:endParaRPr lang="it-IT" sz="600" b="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600"/>
              </a:spcBef>
              <a:buNone/>
            </a:pPr>
            <a:r>
              <a:rPr lang="it-IT" b="0" dirty="0">
                <a:effectLst/>
                <a:latin typeface="Century Gothic" panose="020B0502020202020204" pitchFamily="34" charset="0"/>
                <a:ea typeface="Times New Roman" panose="02020603050405020304" pitchFamily="18" charset="0"/>
                <a:cs typeface="Times New Roman" panose="02020603050405020304" pitchFamily="18" charset="0"/>
              </a:rPr>
              <a:t>L’indagine trimestrale è basata su un campione statisticamente rappresentativo dell’universo delle imprese del terziario della regione: </a:t>
            </a:r>
            <a:r>
              <a:rPr lang="it-IT" dirty="0">
                <a:solidFill>
                  <a:srgbClr val="203864"/>
                </a:solidFill>
                <a:effectLst/>
                <a:latin typeface="Century Gothic" panose="020B0502020202020204" pitchFamily="34" charset="0"/>
                <a:ea typeface="Times New Roman" panose="02020603050405020304" pitchFamily="18" charset="0"/>
                <a:cs typeface="Times New Roman" panose="02020603050405020304" pitchFamily="18" charset="0"/>
              </a:rPr>
              <a:t>1.536 unità statistiche</a:t>
            </a:r>
            <a:r>
              <a:rPr lang="it-IT" b="0" dirty="0">
                <a:effectLst/>
                <a:latin typeface="Century Gothic" panose="020B0502020202020204" pitchFamily="34" charset="0"/>
                <a:ea typeface="Times New Roman" panose="02020603050405020304" pitchFamily="18" charset="0"/>
                <a:cs typeface="Times New Roman" panose="02020603050405020304" pitchFamily="18" charset="0"/>
              </a:rPr>
              <a:t>.</a:t>
            </a:r>
          </a:p>
          <a:p>
            <a:pPr marL="0" indent="0" algn="just">
              <a:lnSpc>
                <a:spcPct val="115000"/>
              </a:lnSpc>
              <a:spcBef>
                <a:spcPts val="600"/>
              </a:spcBef>
              <a:buNone/>
            </a:pPr>
            <a:endParaRPr lang="it-IT" b="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indent="0" algn="ctr">
              <a:lnSpc>
                <a:spcPct val="115000"/>
              </a:lnSpc>
              <a:spcBef>
                <a:spcPts val="600"/>
              </a:spcBef>
              <a:buNone/>
            </a:pPr>
            <a:r>
              <a:rPr lang="it-IT" sz="2400" dirty="0">
                <a:solidFill>
                  <a:srgbClr val="C00000"/>
                </a:solidFill>
                <a:latin typeface="Century Gothic" panose="020B0502020202020204" pitchFamily="34" charset="0"/>
                <a:ea typeface="Times New Roman" panose="02020603050405020304" pitchFamily="18" charset="0"/>
                <a:cs typeface="Times New Roman" panose="02020603050405020304" pitchFamily="18" charset="0"/>
              </a:rPr>
              <a:t>La prossima edizione dell’osservatorio congiunturale è prevista </a:t>
            </a:r>
            <a:br>
              <a:rPr lang="it-IT" sz="2400" dirty="0">
                <a:solidFill>
                  <a:srgbClr val="C00000"/>
                </a:solidFill>
                <a:latin typeface="Century Gothic" panose="020B0502020202020204" pitchFamily="34" charset="0"/>
                <a:ea typeface="Times New Roman" panose="02020603050405020304" pitchFamily="18" charset="0"/>
                <a:cs typeface="Times New Roman" panose="02020603050405020304" pitchFamily="18" charset="0"/>
              </a:rPr>
            </a:br>
            <a:r>
              <a:rPr lang="it-IT" sz="2400" dirty="0">
                <a:solidFill>
                  <a:srgbClr val="C00000"/>
                </a:solidFill>
                <a:latin typeface="Century Gothic" panose="020B0502020202020204" pitchFamily="34" charset="0"/>
                <a:cs typeface="Times New Roman" panose="02020603050405020304" pitchFamily="18" charset="0"/>
              </a:rPr>
              <a:t>nel mese di febbraio 2024. </a:t>
            </a:r>
            <a:endParaRPr lang="it-IT" sz="24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Titolo 1">
            <a:extLst>
              <a:ext uri="{FF2B5EF4-FFF2-40B4-BE49-F238E27FC236}">
                <a16:creationId xmlns:a16="http://schemas.microsoft.com/office/drawing/2014/main" id="{262A269D-8AB5-408D-B3E5-0327C3337376}"/>
              </a:ext>
            </a:extLst>
          </p:cNvPr>
          <p:cNvSpPr txBox="1">
            <a:spLocks/>
          </p:cNvSpPr>
          <p:nvPr/>
        </p:nvSpPr>
        <p:spPr>
          <a:xfrm>
            <a:off x="335360" y="248643"/>
            <a:ext cx="11737304" cy="440217"/>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ea typeface="+mj-ea"/>
                <a:cs typeface="Arial"/>
              </a:rPr>
              <a:t>Premessa | </a:t>
            </a:r>
            <a:r>
              <a:rPr lang="it-IT" sz="2400" dirty="0">
                <a:latin typeface="Century Gothic" panose="020B0502020202020204" pitchFamily="34" charset="0"/>
                <a:ea typeface="+mj-ea"/>
                <a:cs typeface="Arial"/>
              </a:rPr>
              <a:t>Aspetti di carattere generale</a:t>
            </a:r>
            <a:endParaRPr lang="it-IT" sz="2400" b="0" dirty="0">
              <a:latin typeface="Century Gothic" panose="020B0502020202020204" pitchFamily="34" charset="0"/>
              <a:ea typeface="+mj-ea"/>
              <a:cs typeface="Arial"/>
            </a:endParaRPr>
          </a:p>
        </p:txBody>
      </p:sp>
      <p:cxnSp>
        <p:nvCxnSpPr>
          <p:cNvPr id="8" name="Connettore diritto 7">
            <a:extLst>
              <a:ext uri="{FF2B5EF4-FFF2-40B4-BE49-F238E27FC236}">
                <a16:creationId xmlns:a16="http://schemas.microsoft.com/office/drawing/2014/main" id="{8AC00A60-A8F0-40C0-BC44-047E88FAB794}"/>
              </a:ext>
            </a:extLst>
          </p:cNvPr>
          <p:cNvCxnSpPr/>
          <p:nvPr/>
        </p:nvCxnSpPr>
        <p:spPr bwMode="auto">
          <a:xfrm>
            <a:off x="917029" y="5457016"/>
            <a:ext cx="10573966" cy="0"/>
          </a:xfrm>
          <a:prstGeom prst="line">
            <a:avLst/>
          </a:prstGeom>
          <a:noFill/>
          <a:ln w="285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417946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48B32E5-AFCE-9093-0C69-F48311DE9D3F}"/>
              </a:ext>
            </a:extLst>
          </p:cNvPr>
          <p:cNvPicPr>
            <a:picLocks noChangeAspect="1"/>
          </p:cNvPicPr>
          <p:nvPr/>
        </p:nvPicPr>
        <p:blipFill>
          <a:blip r:embed="rId2"/>
          <a:stretch>
            <a:fillRect/>
          </a:stretch>
        </p:blipFill>
        <p:spPr>
          <a:xfrm>
            <a:off x="422340" y="2128032"/>
            <a:ext cx="5838230" cy="3112739"/>
          </a:xfrm>
          <a:prstGeom prst="rect">
            <a:avLst/>
          </a:prstGeom>
        </p:spPr>
      </p:pic>
      <p:sp>
        <p:nvSpPr>
          <p:cNvPr id="11268" name="Text Box 49"/>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1.536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
        <p:nvSpPr>
          <p:cNvPr id="36" name="CasellaDiTesto 9">
            <a:extLst>
              <a:ext uri="{FF2B5EF4-FFF2-40B4-BE49-F238E27FC236}">
                <a16:creationId xmlns:a16="http://schemas.microsoft.com/office/drawing/2014/main" id="{785050CA-F58A-43FB-916D-E533A19213E6}"/>
              </a:ext>
            </a:extLst>
          </p:cNvPr>
          <p:cNvSpPr txBox="1">
            <a:spLocks noChangeArrowheads="1"/>
          </p:cNvSpPr>
          <p:nvPr/>
        </p:nvSpPr>
        <p:spPr bwMode="auto">
          <a:xfrm>
            <a:off x="880488" y="3550532"/>
            <a:ext cx="1919755"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cxnSp>
        <p:nvCxnSpPr>
          <p:cNvPr id="57" name="Connettore diritto 56">
            <a:extLst>
              <a:ext uri="{FF2B5EF4-FFF2-40B4-BE49-F238E27FC236}">
                <a16:creationId xmlns:a16="http://schemas.microsoft.com/office/drawing/2014/main" id="{9D8B0951-19B2-4D3E-9AB5-C8802DC5EB0D}"/>
              </a:ext>
            </a:extLst>
          </p:cNvPr>
          <p:cNvCxnSpPr/>
          <p:nvPr/>
        </p:nvCxnSpPr>
        <p:spPr bwMode="auto">
          <a:xfrm>
            <a:off x="4389888" y="2508881"/>
            <a:ext cx="0" cy="2340000"/>
          </a:xfrm>
          <a:prstGeom prst="line">
            <a:avLst/>
          </a:prstGeom>
          <a:noFill/>
          <a:ln w="12700" cap="flat" cmpd="sng" algn="ctr">
            <a:solidFill>
              <a:schemeClr val="tx1"/>
            </a:solidFill>
            <a:prstDash val="solid"/>
            <a:round/>
            <a:headEnd type="none" w="med" len="med"/>
            <a:tailEnd type="none" w="med" len="med"/>
          </a:ln>
          <a:effectLst/>
        </p:spPr>
      </p:cxnSp>
      <p:sp>
        <p:nvSpPr>
          <p:cNvPr id="58" name="CasellaDiTesto 9">
            <a:extLst>
              <a:ext uri="{FF2B5EF4-FFF2-40B4-BE49-F238E27FC236}">
                <a16:creationId xmlns:a16="http://schemas.microsoft.com/office/drawing/2014/main" id="{F97D2262-E073-4DCA-BD11-09A2959F2584}"/>
              </a:ext>
            </a:extLst>
          </p:cNvPr>
          <p:cNvSpPr txBox="1">
            <a:spLocks noChangeArrowheads="1"/>
          </p:cNvSpPr>
          <p:nvPr/>
        </p:nvSpPr>
        <p:spPr bwMode="auto">
          <a:xfrm>
            <a:off x="2329178" y="4041708"/>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dirty="0">
                <a:solidFill>
                  <a:srgbClr val="ED7D31"/>
                </a:solidFill>
                <a:latin typeface="Century Gothic" panose="020B0502020202020204" pitchFamily="34" charset="0"/>
              </a:rPr>
              <a:t>Terziario ITALIA</a:t>
            </a:r>
          </a:p>
        </p:txBody>
      </p:sp>
      <p:sp>
        <p:nvSpPr>
          <p:cNvPr id="60" name="Rettangolo 59">
            <a:extLst>
              <a:ext uri="{FF2B5EF4-FFF2-40B4-BE49-F238E27FC236}">
                <a16:creationId xmlns:a16="http://schemas.microsoft.com/office/drawing/2014/main" id="{1C48693C-F6DC-4AC6-BF86-AA3D9DDA7D42}"/>
              </a:ext>
            </a:extLst>
          </p:cNvPr>
          <p:cNvSpPr/>
          <p:nvPr/>
        </p:nvSpPr>
        <p:spPr>
          <a:xfrm>
            <a:off x="3348927" y="2478476"/>
            <a:ext cx="1044697" cy="246221"/>
          </a:xfrm>
          <a:prstGeom prst="rect">
            <a:avLst/>
          </a:prstGeom>
        </p:spPr>
        <p:txBody>
          <a:bodyPr wrap="square">
            <a:spAutoFit/>
          </a:bodyPr>
          <a:lstStyle/>
          <a:p>
            <a:pPr algn="r"/>
            <a:r>
              <a:rPr lang="it-IT" sz="1000" i="1" dirty="0" err="1">
                <a:latin typeface="Century Gothic" panose="020B0502020202020204" pitchFamily="34" charset="0"/>
              </a:rPr>
              <a:t>Pre</a:t>
            </a:r>
            <a:r>
              <a:rPr lang="it-IT" sz="1000" i="1" dirty="0">
                <a:latin typeface="Century Gothic" panose="020B0502020202020204" pitchFamily="34" charset="0"/>
              </a:rPr>
              <a:t> lockdown</a:t>
            </a:r>
            <a:endParaRPr lang="it-IT" sz="700" i="1" dirty="0">
              <a:latin typeface="Century Gothic" panose="020B0502020202020204" pitchFamily="34" charset="0"/>
            </a:endParaRPr>
          </a:p>
        </p:txBody>
      </p:sp>
      <p:graphicFrame>
        <p:nvGraphicFramePr>
          <p:cNvPr id="11" name="Tabella 11">
            <a:extLst>
              <a:ext uri="{FF2B5EF4-FFF2-40B4-BE49-F238E27FC236}">
                <a16:creationId xmlns:a16="http://schemas.microsoft.com/office/drawing/2014/main" id="{60A26EB6-54AC-47C2-A574-1495F45C1B36}"/>
              </a:ext>
            </a:extLst>
          </p:cNvPr>
          <p:cNvGraphicFramePr>
            <a:graphicFrameLocks noGrp="1"/>
          </p:cNvGraphicFramePr>
          <p:nvPr>
            <p:extLst>
              <p:ext uri="{D42A27DB-BD31-4B8C-83A1-F6EECF244321}">
                <p14:modId xmlns:p14="http://schemas.microsoft.com/office/powerpoint/2010/main" val="3728135219"/>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MIGLIORE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UGUALE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PEGGIORE</a:t>
                      </a:r>
                    </a:p>
                  </a:txBody>
                  <a:tcPr anchor="ctr">
                    <a:solidFill>
                      <a:schemeClr val="tx1"/>
                    </a:solidFill>
                  </a:tcPr>
                </a:tc>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40955734"/>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18%</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33%</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49%</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35</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5%</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33%</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62%</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22</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IV</a:t>
                      </a:r>
                    </a:p>
                  </a:txBody>
                  <a:tcPr marL="7200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12%</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52%</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36%</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38</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300" b="1" i="0" u="none" strike="noStrike">
                          <a:solidFill>
                            <a:srgbClr val="000000"/>
                          </a:solidFill>
                          <a:effectLst/>
                          <a:latin typeface="Century Gothic" panose="020B0502020202020204" pitchFamily="34" charset="0"/>
                        </a:rPr>
                        <a:t>2023 I</a:t>
                      </a:r>
                    </a:p>
                  </a:txBody>
                  <a:tcPr marL="7200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17%</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46%</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37%</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40</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300" b="1" i="0" u="none" strike="noStrike">
                          <a:solidFill>
                            <a:srgbClr val="000000"/>
                          </a:solidFill>
                          <a:effectLst/>
                          <a:latin typeface="Century Gothic" panose="020B0502020202020204" pitchFamily="34" charset="0"/>
                        </a:rPr>
                        <a:t>2023 II</a:t>
                      </a:r>
                    </a:p>
                  </a:txBody>
                  <a:tcPr marL="7200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18%</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50%</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33%</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3790754751"/>
                  </a:ext>
                </a:extLst>
              </a:tr>
              <a:tr h="3572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300" b="1" i="0" u="none" strike="noStrike" dirty="0">
                          <a:solidFill>
                            <a:schemeClr val="tx1"/>
                          </a:solidFill>
                          <a:effectLst/>
                          <a:latin typeface="Century Gothic" panose="020B0502020202020204" pitchFamily="34" charset="0"/>
                        </a:rPr>
                        <a:t>2023 III</a:t>
                      </a:r>
                    </a:p>
                  </a:txBody>
                  <a:tcPr marL="7200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19%</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50%</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31%</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2848639138"/>
                  </a:ext>
                </a:extLst>
              </a:tr>
              <a:tr h="357230">
                <a:tc>
                  <a:txBody>
                    <a:bodyPr/>
                    <a:lstStyle/>
                    <a:p>
                      <a:pPr algn="l" fontAlgn="ctr"/>
                      <a:r>
                        <a:rPr lang="it-IT" sz="1300" b="1" i="0" u="none" strike="noStrike" dirty="0">
                          <a:solidFill>
                            <a:srgbClr val="C00000"/>
                          </a:solidFill>
                          <a:effectLst/>
                          <a:latin typeface="Century Gothic" panose="020B0502020202020204" pitchFamily="34" charset="0"/>
                        </a:rPr>
                        <a:t>2023 IV</a:t>
                      </a:r>
                    </a:p>
                  </a:txBody>
                  <a:tcPr marL="7200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dirty="0">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300" b="1" i="0" u="none" strike="noStrike" dirty="0">
                          <a:solidFill>
                            <a:srgbClr val="C00000"/>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1704451205"/>
                  </a:ext>
                </a:extLst>
              </a:tr>
            </a:tbl>
          </a:graphicData>
        </a:graphic>
      </p:graphicFrame>
      <p:graphicFrame>
        <p:nvGraphicFramePr>
          <p:cNvPr id="17" name="Tabella 16">
            <a:extLst>
              <a:ext uri="{FF2B5EF4-FFF2-40B4-BE49-F238E27FC236}">
                <a16:creationId xmlns:a16="http://schemas.microsoft.com/office/drawing/2014/main" id="{11678538-CB9F-4939-88E1-2F794AC36C63}"/>
              </a:ext>
            </a:extLst>
          </p:cNvPr>
          <p:cNvGraphicFramePr>
            <a:graphicFrameLocks noGrp="1"/>
          </p:cNvGraphicFramePr>
          <p:nvPr>
            <p:extLst>
              <p:ext uri="{D42A27DB-BD31-4B8C-83A1-F6EECF244321}">
                <p14:modId xmlns:p14="http://schemas.microsoft.com/office/powerpoint/2010/main" val="4294143696"/>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85763493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25</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21</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37</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300" b="1" i="0" u="none" strike="noStrike">
                          <a:solidFill>
                            <a:srgbClr val="ED7D31"/>
                          </a:solidFill>
                          <a:effectLst/>
                          <a:latin typeface="Century Gothic" panose="020B0502020202020204" pitchFamily="34" charset="0"/>
                        </a:rPr>
                        <a:t>40</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35</a:t>
                      </a:r>
                    </a:p>
                  </a:txBody>
                  <a:tcPr marL="6350" marR="6350" marT="6350" marB="0" anchor="ctr"/>
                </a:tc>
                <a:extLst>
                  <a:ext uri="{0D108BD9-81ED-4DB2-BD59-A6C34878D82A}">
                    <a16:rowId xmlns:a16="http://schemas.microsoft.com/office/drawing/2014/main" val="1328386160"/>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39</a:t>
                      </a:r>
                    </a:p>
                  </a:txBody>
                  <a:tcPr marL="6350" marR="6350" marT="6350" marB="0" anchor="ctr"/>
                </a:tc>
                <a:extLst>
                  <a:ext uri="{0D108BD9-81ED-4DB2-BD59-A6C34878D82A}">
                    <a16:rowId xmlns:a16="http://schemas.microsoft.com/office/drawing/2014/main" val="1197876222"/>
                  </a:ext>
                </a:extLst>
              </a:tr>
            </a:tbl>
          </a:graphicData>
        </a:graphic>
      </p:graphicFrame>
      <p:sp>
        <p:nvSpPr>
          <p:cNvPr id="25" name="Ovale 24">
            <a:extLst>
              <a:ext uri="{FF2B5EF4-FFF2-40B4-BE49-F238E27FC236}">
                <a16:creationId xmlns:a16="http://schemas.microsoft.com/office/drawing/2014/main" id="{CA7BD584-A7A8-4F7C-9448-F736A746582C}"/>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itolo 1">
            <a:extLst>
              <a:ext uri="{FF2B5EF4-FFF2-40B4-BE49-F238E27FC236}">
                <a16:creationId xmlns:a16="http://schemas.microsoft.com/office/drawing/2014/main" id="{67C7F260-E179-44CF-8C8E-E340E311263D}"/>
              </a:ext>
            </a:extLst>
          </p:cNvPr>
          <p:cNvSpPr txBox="1">
            <a:spLocks/>
          </p:cNvSpPr>
          <p:nvPr/>
        </p:nvSpPr>
        <p:spPr>
          <a:xfrm>
            <a:off x="423287" y="1815998"/>
            <a:ext cx="5962833" cy="532550"/>
          </a:xfrm>
          <a:prstGeom prst="rect">
            <a:avLst/>
          </a:prstGeom>
          <a:solidFill>
            <a:schemeClr val="tx1"/>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CLIMA DI FIDUCIA ECONOMIA ITALIANA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0" name="Connettore diritto 29">
            <a:extLst>
              <a:ext uri="{FF2B5EF4-FFF2-40B4-BE49-F238E27FC236}">
                <a16:creationId xmlns:a16="http://schemas.microsoft.com/office/drawing/2014/main" id="{173B7860-5634-45AD-9FF8-5498E01F2EB3}"/>
              </a:ext>
            </a:extLst>
          </p:cNvPr>
          <p:cNvCxnSpPr>
            <a:cxnSpLocks/>
          </p:cNvCxnSpPr>
          <p:nvPr/>
        </p:nvCxnSpPr>
        <p:spPr bwMode="auto">
          <a:xfrm>
            <a:off x="7248128" y="1835048"/>
            <a:ext cx="0" cy="4208951"/>
          </a:xfrm>
          <a:prstGeom prst="line">
            <a:avLst/>
          </a:prstGeom>
          <a:noFill/>
          <a:ln w="38100" cap="flat" cmpd="sng" algn="ctr">
            <a:solidFill>
              <a:schemeClr val="tx1"/>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122A77F7-5119-499D-9461-FCD2B5DC13C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7" name="CasellaDiTesto 9">
            <a:extLst>
              <a:ext uri="{FF2B5EF4-FFF2-40B4-BE49-F238E27FC236}">
                <a16:creationId xmlns:a16="http://schemas.microsoft.com/office/drawing/2014/main" id="{BBB77827-1E44-4D35-923C-370939F51D6A}"/>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altLang="ja-JP" sz="1300" i="1" dirty="0">
                <a:latin typeface="Century Gothic" panose="020B0502020202020204" pitchFamily="34" charset="0"/>
              </a:rPr>
              <a:t>A Suo giudizio la situazione economica complessiva dell’Italia, a prescindere dalla situazione della Sua impresa e del Suo settore, negli ultimi tre mesi, rispetto ai tre mesi precedenti, è migliorata, invariata, peggiorata? </a:t>
            </a:r>
            <a:endParaRPr lang="it-IT" altLang="it-IT" sz="1300" i="1" dirty="0">
              <a:solidFill>
                <a:schemeClr val="accent2"/>
              </a:solidFill>
              <a:latin typeface="Century Gothic" panose="020B0502020202020204" pitchFamily="34" charset="0"/>
            </a:endParaRPr>
          </a:p>
        </p:txBody>
      </p:sp>
      <p:cxnSp>
        <p:nvCxnSpPr>
          <p:cNvPr id="41" name="Connettore 2 40">
            <a:extLst>
              <a:ext uri="{FF2B5EF4-FFF2-40B4-BE49-F238E27FC236}">
                <a16:creationId xmlns:a16="http://schemas.microsoft.com/office/drawing/2014/main" id="{8A9A3B43-0489-45DD-8115-2C1C894CABC6}"/>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2" name="CasellaDiTesto 41">
            <a:extLst>
              <a:ext uri="{FF2B5EF4-FFF2-40B4-BE49-F238E27FC236}">
                <a16:creationId xmlns:a16="http://schemas.microsoft.com/office/drawing/2014/main" id="{A8F388B5-E9A1-411D-9D18-27844816A273}"/>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43" name="Connettore 2 42">
            <a:extLst>
              <a:ext uri="{FF2B5EF4-FFF2-40B4-BE49-F238E27FC236}">
                <a16:creationId xmlns:a16="http://schemas.microsoft.com/office/drawing/2014/main" id="{134F6686-05E8-4F2C-B079-8A5FA37F081C}"/>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4" name="CasellaDiTesto 43">
            <a:extLst>
              <a:ext uri="{FF2B5EF4-FFF2-40B4-BE49-F238E27FC236}">
                <a16:creationId xmlns:a16="http://schemas.microsoft.com/office/drawing/2014/main" id="{703537F0-5259-454A-AAAB-9F05B4298B5A}"/>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
        <p:nvSpPr>
          <p:cNvPr id="3" name="Titolo 1">
            <a:extLst>
              <a:ext uri="{FF2B5EF4-FFF2-40B4-BE49-F238E27FC236}">
                <a16:creationId xmlns:a16="http://schemas.microsoft.com/office/drawing/2014/main" id="{7FB4FFB0-CE6C-B82A-3FF7-0E4EE014EC86}"/>
              </a:ext>
            </a:extLst>
          </p:cNvPr>
          <p:cNvSpPr txBox="1">
            <a:spLocks/>
          </p:cNvSpPr>
          <p:nvPr/>
        </p:nvSpPr>
        <p:spPr>
          <a:xfrm>
            <a:off x="335360" y="248643"/>
            <a:ext cx="11737304"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ea typeface="+mj-ea"/>
                <a:cs typeface="Arial"/>
              </a:rPr>
              <a:t>Fiducia economia italiana | </a:t>
            </a:r>
            <a:r>
              <a:rPr lang="it-IT" sz="2400" dirty="0">
                <a:latin typeface="Century Gothic" panose="020B0502020202020204" pitchFamily="34" charset="0"/>
                <a:ea typeface="+mj-ea"/>
                <a:cs typeface="Arial"/>
              </a:rPr>
              <a:t>Rimane stabile il </a:t>
            </a:r>
            <a:r>
              <a:rPr lang="it-IT" sz="2400" i="1" dirty="0">
                <a:latin typeface="Century Gothic" panose="020B0502020202020204" pitchFamily="34" charset="0"/>
                <a:ea typeface="+mj-ea"/>
                <a:cs typeface="Arial"/>
              </a:rPr>
              <a:t>sentiment </a:t>
            </a:r>
            <a:r>
              <a:rPr lang="it-IT" sz="2400" dirty="0">
                <a:latin typeface="Century Gothic" panose="020B0502020202020204" pitchFamily="34" charset="0"/>
                <a:ea typeface="+mj-ea"/>
                <a:cs typeface="Arial"/>
              </a:rPr>
              <a:t>degli imprenditori del terziario FVG circa l’andamento dell’economia italiana nel terzo trimestre 2023. Il dato FVG è migliore rispetto a quello registrato a livello nazionale.</a:t>
            </a:r>
            <a:endParaRPr lang="it-IT" sz="2400" b="0" dirty="0">
              <a:latin typeface="Century Gothic" panose="020B0502020202020204" pitchFamily="34" charset="0"/>
              <a:ea typeface="+mj-ea"/>
              <a:cs typeface="Arial"/>
            </a:endParaRPr>
          </a:p>
        </p:txBody>
      </p:sp>
    </p:spTree>
    <p:extLst>
      <p:ext uri="{BB962C8B-B14F-4D97-AF65-F5344CB8AC3E}">
        <p14:creationId xmlns:p14="http://schemas.microsoft.com/office/powerpoint/2010/main" val="210518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DC5CCFB1-73B3-D3B0-1441-9D91C21FF262}"/>
              </a:ext>
            </a:extLst>
          </p:cNvPr>
          <p:cNvPicPr>
            <a:picLocks noChangeAspect="1"/>
          </p:cNvPicPr>
          <p:nvPr/>
        </p:nvPicPr>
        <p:blipFill>
          <a:blip r:embed="rId2"/>
          <a:stretch>
            <a:fillRect/>
          </a:stretch>
        </p:blipFill>
        <p:spPr>
          <a:xfrm>
            <a:off x="427182" y="2134468"/>
            <a:ext cx="5838230" cy="3112739"/>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120307"/>
            <a:ext cx="11856640" cy="1548213"/>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Fiducia andamento impresa </a:t>
            </a:r>
            <a:r>
              <a:rPr lang="it-IT" sz="2400" dirty="0">
                <a:solidFill>
                  <a:srgbClr val="203864"/>
                </a:solidFill>
                <a:latin typeface="Century Gothic" panose="020B0502020202020204" pitchFamily="34" charset="0"/>
                <a:ea typeface="+mj-ea"/>
                <a:cs typeface="Arial"/>
              </a:rPr>
              <a:t>| </a:t>
            </a:r>
            <a:r>
              <a:rPr lang="it-IT" sz="2400" dirty="0">
                <a:latin typeface="Century Gothic" panose="020B0502020202020204" pitchFamily="34" charset="0"/>
                <a:cs typeface="Arial"/>
              </a:rPr>
              <a:t>In netta controtendenza rispetto alla media nazionale, migliora il </a:t>
            </a:r>
            <a:r>
              <a:rPr lang="it-IT" sz="2400" i="1" dirty="0">
                <a:latin typeface="Century Gothic" panose="020B0502020202020204" pitchFamily="34" charset="0"/>
                <a:cs typeface="Arial"/>
              </a:rPr>
              <a:t>sentiment</a:t>
            </a:r>
            <a:r>
              <a:rPr lang="it-IT" sz="2400" dirty="0">
                <a:latin typeface="Century Gothic" panose="020B0502020202020204" pitchFamily="34" charset="0"/>
                <a:cs typeface="Arial"/>
              </a:rPr>
              <a:t> degli imprenditori del terziario FVG circa l’andamento della propria attività. Le aspettative delle imprese migliorano anche nella prospettiva a tre mesi.</a:t>
            </a:r>
            <a:endParaRPr lang="it-IT" sz="2400" b="0" strike="sngStrike" dirty="0">
              <a:latin typeface="Century Gothic" panose="020B0502020202020204" pitchFamily="34" charset="0"/>
              <a:ea typeface="+mj-ea"/>
              <a:cs typeface="Arial"/>
            </a:endParaRPr>
          </a:p>
        </p:txBody>
      </p:sp>
      <p:sp>
        <p:nvSpPr>
          <p:cNvPr id="36" name="Text Box 49">
            <a:extLst>
              <a:ext uri="{FF2B5EF4-FFF2-40B4-BE49-F238E27FC236}">
                <a16:creationId xmlns:a16="http://schemas.microsoft.com/office/drawing/2014/main" id="{36F33A6F-7236-40B6-A9AA-010A3226DB41}"/>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1.536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graphicFrame>
        <p:nvGraphicFramePr>
          <p:cNvPr id="61" name="Tabella 11">
            <a:extLst>
              <a:ext uri="{FF2B5EF4-FFF2-40B4-BE49-F238E27FC236}">
                <a16:creationId xmlns:a16="http://schemas.microsoft.com/office/drawing/2014/main" id="{48655208-857D-4D24-9ABB-9F3285C3F328}"/>
              </a:ext>
            </a:extLst>
          </p:cNvPr>
          <p:cNvGraphicFramePr>
            <a:graphicFrameLocks noGrp="1"/>
          </p:cNvGraphicFramePr>
          <p:nvPr>
            <p:extLst>
              <p:ext uri="{D42A27DB-BD31-4B8C-83A1-F6EECF244321}">
                <p14:modId xmlns:p14="http://schemas.microsoft.com/office/powerpoint/2010/main" val="237070749"/>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MIGLIORE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UGUALE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PEGGIORE</a:t>
                      </a:r>
                    </a:p>
                  </a:txBody>
                  <a:tcPr anchor="ctr">
                    <a:solidFill>
                      <a:schemeClr val="tx1"/>
                    </a:solidFill>
                  </a:tcPr>
                </a:tc>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40955734"/>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20%</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57%</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23%</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12%</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60%</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28%</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42</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IV</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14%</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60%</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26%</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300" b="1" i="0" u="none" strike="noStrike">
                          <a:solidFill>
                            <a:srgbClr val="000000"/>
                          </a:solidFill>
                          <a:effectLst/>
                          <a:latin typeface="Century Gothic" panose="020B0502020202020204" pitchFamily="34" charset="0"/>
                        </a:rPr>
                        <a:t>2023 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22%</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56%</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22%</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50</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2023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21%</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61%</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18%</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300" b="1" i="0" u="none" strike="noStrike" dirty="0">
                          <a:solidFill>
                            <a:schemeClr val="tx1"/>
                          </a:solidFill>
                          <a:effectLst/>
                          <a:latin typeface="Century Gothic" panose="020B0502020202020204" pitchFamily="34" charset="0"/>
                        </a:rPr>
                        <a:t>2023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23%</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60%</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17%</a:t>
                      </a:r>
                    </a:p>
                  </a:txBody>
                  <a:tcPr marL="6350" marR="6350" marT="6350" marB="0" anchor="ctr"/>
                </a:tc>
                <a:tc>
                  <a:txBody>
                    <a:bodyPr/>
                    <a:lstStyle/>
                    <a:p>
                      <a:pPr algn="ctr" fontAlgn="ctr"/>
                      <a:r>
                        <a:rPr lang="it-IT" sz="1300" b="1" i="0" u="none" strike="noStrike" dirty="0">
                          <a:solidFill>
                            <a:srgbClr val="1F497D"/>
                          </a:solidFill>
                          <a:effectLst/>
                          <a:latin typeface="Century Gothic" panose="020B0502020202020204" pitchFamily="34" charset="0"/>
                        </a:rPr>
                        <a:t>53</a:t>
                      </a:r>
                    </a:p>
                  </a:txBody>
                  <a:tcPr marL="6350" marR="6350" marT="6350" marB="0" anchor="ctr"/>
                </a:tc>
                <a:extLst>
                  <a:ext uri="{0D108BD9-81ED-4DB2-BD59-A6C34878D82A}">
                    <a16:rowId xmlns:a16="http://schemas.microsoft.com/office/drawing/2014/main" val="1704451205"/>
                  </a:ext>
                </a:extLst>
              </a:tr>
              <a:tr h="3572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300" b="1" i="0" u="none" strike="noStrike" dirty="0">
                          <a:solidFill>
                            <a:srgbClr val="C00000"/>
                          </a:solidFill>
                          <a:effectLst/>
                          <a:latin typeface="Century Gothic" panose="020B0502020202020204" pitchFamily="34" charset="0"/>
                        </a:rPr>
                        <a:t>2023 IV</a:t>
                      </a:r>
                    </a:p>
                  </a:txBody>
                  <a:tcPr marL="72000" marR="6350" marT="6350" marB="0" anchor="ctr"/>
                </a:tc>
                <a:tc>
                  <a:txBody>
                    <a:bodyPr/>
                    <a:lstStyle/>
                    <a:p>
                      <a:pPr algn="l" fontAlgn="ctr"/>
                      <a:endParaRPr lang="it-IT" sz="1300" b="0" i="0" u="none" strike="noStrike" dirty="0">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dirty="0">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300" b="1" i="0" u="none" strike="noStrike" dirty="0">
                          <a:solidFill>
                            <a:srgbClr val="C00000"/>
                          </a:solidFill>
                          <a:effectLst/>
                          <a:latin typeface="Century Gothic" panose="020B0502020202020204" pitchFamily="34" charset="0"/>
                        </a:rPr>
                        <a:t>56</a:t>
                      </a:r>
                    </a:p>
                  </a:txBody>
                  <a:tcPr marL="6350" marR="6350" marT="6350" marB="0" anchor="ctr"/>
                </a:tc>
                <a:extLst>
                  <a:ext uri="{0D108BD9-81ED-4DB2-BD59-A6C34878D82A}">
                    <a16:rowId xmlns:a16="http://schemas.microsoft.com/office/drawing/2014/main" val="2118029529"/>
                  </a:ext>
                </a:extLst>
              </a:tr>
            </a:tbl>
          </a:graphicData>
        </a:graphic>
      </p:graphicFrame>
      <p:graphicFrame>
        <p:nvGraphicFramePr>
          <p:cNvPr id="66" name="Tabella 65">
            <a:extLst>
              <a:ext uri="{FF2B5EF4-FFF2-40B4-BE49-F238E27FC236}">
                <a16:creationId xmlns:a16="http://schemas.microsoft.com/office/drawing/2014/main" id="{58D55074-DF65-481E-890D-B1B87A5D83CE}"/>
              </a:ext>
            </a:extLst>
          </p:cNvPr>
          <p:cNvGraphicFramePr>
            <a:graphicFrameLocks noGrp="1"/>
          </p:cNvGraphicFramePr>
          <p:nvPr>
            <p:extLst>
              <p:ext uri="{D42A27DB-BD31-4B8C-83A1-F6EECF244321}">
                <p14:modId xmlns:p14="http://schemas.microsoft.com/office/powerpoint/2010/main" val="2829792594"/>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85763493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300" b="1" i="0" u="none" strike="noStrike">
                          <a:solidFill>
                            <a:srgbClr val="ED7D31"/>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300" b="1" i="0" u="none" strike="noStrike">
                          <a:solidFill>
                            <a:srgbClr val="ED7D31"/>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47</a:t>
                      </a:r>
                    </a:p>
                  </a:txBody>
                  <a:tcPr marL="6350" marR="6350" marT="6350" marB="0" anchor="ctr"/>
                </a:tc>
                <a:extLst>
                  <a:ext uri="{0D108BD9-81ED-4DB2-BD59-A6C34878D82A}">
                    <a16:rowId xmlns:a16="http://schemas.microsoft.com/office/drawing/2014/main" val="1328386160"/>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567356252"/>
                  </a:ext>
                </a:extLst>
              </a:tr>
            </a:tbl>
          </a:graphicData>
        </a:graphic>
      </p:graphicFrame>
      <p:sp>
        <p:nvSpPr>
          <p:cNvPr id="27" name="Ovale 26">
            <a:extLst>
              <a:ext uri="{FF2B5EF4-FFF2-40B4-BE49-F238E27FC236}">
                <a16:creationId xmlns:a16="http://schemas.microsoft.com/office/drawing/2014/main" id="{CF453908-3C27-4977-B2BC-98C8317EB3FF}"/>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itolo 1">
            <a:extLst>
              <a:ext uri="{FF2B5EF4-FFF2-40B4-BE49-F238E27FC236}">
                <a16:creationId xmlns:a16="http://schemas.microsoft.com/office/drawing/2014/main" id="{6E044C7B-A90C-4951-8380-C02686FA3413}"/>
              </a:ext>
            </a:extLst>
          </p:cNvPr>
          <p:cNvSpPr txBox="1">
            <a:spLocks/>
          </p:cNvSpPr>
          <p:nvPr/>
        </p:nvSpPr>
        <p:spPr>
          <a:xfrm>
            <a:off x="423287" y="1815998"/>
            <a:ext cx="6094785" cy="532550"/>
          </a:xfrm>
          <a:prstGeom prst="rect">
            <a:avLst/>
          </a:prstGeom>
          <a:solidFill>
            <a:schemeClr val="tx1"/>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ANDAMENTO IMPRESA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3" name="Connettore diritto 32">
            <a:extLst>
              <a:ext uri="{FF2B5EF4-FFF2-40B4-BE49-F238E27FC236}">
                <a16:creationId xmlns:a16="http://schemas.microsoft.com/office/drawing/2014/main" id="{6DDBDFFA-F10A-43BF-A3BD-5C8BA70C52F4}"/>
              </a:ext>
            </a:extLst>
          </p:cNvPr>
          <p:cNvCxnSpPr>
            <a:cxnSpLocks/>
          </p:cNvCxnSpPr>
          <p:nvPr/>
        </p:nvCxnSpPr>
        <p:spPr bwMode="auto">
          <a:xfrm>
            <a:off x="7248128" y="1835048"/>
            <a:ext cx="0" cy="4208951"/>
          </a:xfrm>
          <a:prstGeom prst="line">
            <a:avLst/>
          </a:prstGeom>
          <a:noFill/>
          <a:ln w="38100" cap="flat" cmpd="sng" algn="ctr">
            <a:solidFill>
              <a:schemeClr val="tx1"/>
            </a:solidFill>
            <a:prstDash val="solid"/>
            <a:round/>
            <a:headEnd type="none" w="med" len="med"/>
            <a:tailEnd type="none" w="med" len="med"/>
          </a:ln>
          <a:effectLst/>
        </p:spPr>
      </p:cxnSp>
      <p:sp>
        <p:nvSpPr>
          <p:cNvPr id="43" name="CasellaDiTesto 9">
            <a:extLst>
              <a:ext uri="{FF2B5EF4-FFF2-40B4-BE49-F238E27FC236}">
                <a16:creationId xmlns:a16="http://schemas.microsoft.com/office/drawing/2014/main" id="{439F0A59-1BFA-413F-A997-A04B444B0BC7}"/>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altLang="ja-JP" sz="1300" i="1">
                <a:latin typeface="Century Gothic" panose="020B0502020202020204" pitchFamily="34" charset="0"/>
              </a:rPr>
              <a:t>Come giudica l’andamento economico generale della Sua impresa negli ultimi tre mesi rispetto ai tre mesi precedenti, migliorato, invariato, peggiorato? </a:t>
            </a:r>
            <a:endParaRPr lang="it-IT" altLang="it-IT" sz="1300" i="1">
              <a:solidFill>
                <a:schemeClr val="accent2"/>
              </a:solidFill>
              <a:latin typeface="Century Gothic" panose="020B0502020202020204" pitchFamily="34" charset="0"/>
            </a:endParaRPr>
          </a:p>
        </p:txBody>
      </p:sp>
      <p:cxnSp>
        <p:nvCxnSpPr>
          <p:cNvPr id="53" name="Connettore 2 52">
            <a:extLst>
              <a:ext uri="{FF2B5EF4-FFF2-40B4-BE49-F238E27FC236}">
                <a16:creationId xmlns:a16="http://schemas.microsoft.com/office/drawing/2014/main" id="{1C15ED6C-3009-490C-8C37-08F37B7BB075}"/>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6605DA4D-46C4-49EA-AE87-6D7F3271A2B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56" name="Connettore 2 55">
            <a:extLst>
              <a:ext uri="{FF2B5EF4-FFF2-40B4-BE49-F238E27FC236}">
                <a16:creationId xmlns:a16="http://schemas.microsoft.com/office/drawing/2014/main" id="{08916C6D-56A1-4AD0-AC52-50D058414ED6}"/>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7" name="CasellaDiTesto 56">
            <a:extLst>
              <a:ext uri="{FF2B5EF4-FFF2-40B4-BE49-F238E27FC236}">
                <a16:creationId xmlns:a16="http://schemas.microsoft.com/office/drawing/2014/main" id="{478BF94C-2963-4214-8EE8-E8D827525ABF}"/>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
        <p:nvSpPr>
          <p:cNvPr id="4" name="CasellaDiTesto 9">
            <a:extLst>
              <a:ext uri="{FF2B5EF4-FFF2-40B4-BE49-F238E27FC236}">
                <a16:creationId xmlns:a16="http://schemas.microsoft.com/office/drawing/2014/main" id="{4E21C04F-3867-536B-FF7D-5F0ABA975523}"/>
              </a:ext>
            </a:extLst>
          </p:cNvPr>
          <p:cNvSpPr txBox="1">
            <a:spLocks noChangeArrowheads="1"/>
          </p:cNvSpPr>
          <p:nvPr/>
        </p:nvSpPr>
        <p:spPr bwMode="auto">
          <a:xfrm>
            <a:off x="789048" y="3524025"/>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dirty="0">
                <a:solidFill>
                  <a:srgbClr val="203864"/>
                </a:solidFill>
                <a:latin typeface="Century Gothic" panose="020B0502020202020204" pitchFamily="34" charset="0"/>
              </a:rPr>
              <a:t>Terziario FVG</a:t>
            </a:r>
          </a:p>
        </p:txBody>
      </p:sp>
      <p:sp>
        <p:nvSpPr>
          <p:cNvPr id="6" name="CasellaDiTesto 9">
            <a:extLst>
              <a:ext uri="{FF2B5EF4-FFF2-40B4-BE49-F238E27FC236}">
                <a16:creationId xmlns:a16="http://schemas.microsoft.com/office/drawing/2014/main" id="{A8F43C27-C510-5CA0-31BC-B6CAEDA75216}"/>
              </a:ext>
            </a:extLst>
          </p:cNvPr>
          <p:cNvSpPr txBox="1">
            <a:spLocks noChangeArrowheads="1"/>
          </p:cNvSpPr>
          <p:nvPr/>
        </p:nvSpPr>
        <p:spPr bwMode="auto">
          <a:xfrm>
            <a:off x="1405637" y="4329420"/>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dirty="0">
                <a:solidFill>
                  <a:srgbClr val="ED7D31"/>
                </a:solidFill>
                <a:latin typeface="Century Gothic" panose="020B0502020202020204" pitchFamily="34" charset="0"/>
              </a:rPr>
              <a:t>Terziario ITALIA</a:t>
            </a:r>
          </a:p>
        </p:txBody>
      </p:sp>
      <p:pic>
        <p:nvPicPr>
          <p:cNvPr id="8" name="Elemento grafico 7" descr="Freccia linea: curva antioraria">
            <a:extLst>
              <a:ext uri="{FF2B5EF4-FFF2-40B4-BE49-F238E27FC236}">
                <a16:creationId xmlns:a16="http://schemas.microsoft.com/office/drawing/2014/main" id="{222DEECD-599C-DCEB-DA9F-AF736503C1F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cxnSp>
        <p:nvCxnSpPr>
          <p:cNvPr id="10" name="Connettore diritto 9">
            <a:extLst>
              <a:ext uri="{FF2B5EF4-FFF2-40B4-BE49-F238E27FC236}">
                <a16:creationId xmlns:a16="http://schemas.microsoft.com/office/drawing/2014/main" id="{5E2B9E6E-BCFC-1254-BADB-86E1ABF0FD66}"/>
              </a:ext>
            </a:extLst>
          </p:cNvPr>
          <p:cNvCxnSpPr/>
          <p:nvPr/>
        </p:nvCxnSpPr>
        <p:spPr bwMode="auto">
          <a:xfrm>
            <a:off x="4389888" y="2508881"/>
            <a:ext cx="0" cy="2340000"/>
          </a:xfrm>
          <a:prstGeom prst="line">
            <a:avLst/>
          </a:prstGeom>
          <a:noFill/>
          <a:ln w="12700" cap="flat" cmpd="sng" algn="ctr">
            <a:solidFill>
              <a:schemeClr val="tx1"/>
            </a:solidFill>
            <a:prstDash val="solid"/>
            <a:round/>
            <a:headEnd type="none" w="med" len="med"/>
            <a:tailEnd type="none" w="med" len="med"/>
          </a:ln>
          <a:effectLst/>
        </p:spPr>
      </p:cxnSp>
      <p:sp>
        <p:nvSpPr>
          <p:cNvPr id="11" name="Rettangolo 10">
            <a:extLst>
              <a:ext uri="{FF2B5EF4-FFF2-40B4-BE49-F238E27FC236}">
                <a16:creationId xmlns:a16="http://schemas.microsoft.com/office/drawing/2014/main" id="{B7548FD7-A0B0-EC09-D1F8-C75D4B3E2918}"/>
              </a:ext>
            </a:extLst>
          </p:cNvPr>
          <p:cNvSpPr/>
          <p:nvPr/>
        </p:nvSpPr>
        <p:spPr>
          <a:xfrm>
            <a:off x="3348927" y="2478476"/>
            <a:ext cx="1044697" cy="246221"/>
          </a:xfrm>
          <a:prstGeom prst="rect">
            <a:avLst/>
          </a:prstGeom>
        </p:spPr>
        <p:txBody>
          <a:bodyPr wrap="square">
            <a:spAutoFit/>
          </a:bodyPr>
          <a:lstStyle/>
          <a:p>
            <a:pPr algn="r"/>
            <a:r>
              <a:rPr lang="it-IT" sz="1000" i="1" dirty="0" err="1">
                <a:latin typeface="Century Gothic" panose="020B0502020202020204" pitchFamily="34" charset="0"/>
              </a:rPr>
              <a:t>Pre</a:t>
            </a:r>
            <a:r>
              <a:rPr lang="it-IT" sz="1000" i="1" dirty="0">
                <a:latin typeface="Century Gothic" panose="020B0502020202020204" pitchFamily="34" charset="0"/>
              </a:rPr>
              <a:t> lockdown</a:t>
            </a:r>
            <a:endParaRPr lang="it-IT" sz="700" i="1" dirty="0">
              <a:latin typeface="Century Gothic" panose="020B0502020202020204" pitchFamily="34" charset="0"/>
            </a:endParaRPr>
          </a:p>
        </p:txBody>
      </p:sp>
    </p:spTree>
    <p:extLst>
      <p:ext uri="{BB962C8B-B14F-4D97-AF65-F5344CB8AC3E}">
        <p14:creationId xmlns:p14="http://schemas.microsoft.com/office/powerpoint/2010/main" val="407397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4400588-EBFB-5CA3-6B73-68A46125AD89}"/>
              </a:ext>
            </a:extLst>
          </p:cNvPr>
          <p:cNvPicPr>
            <a:picLocks noChangeAspect="1"/>
          </p:cNvPicPr>
          <p:nvPr/>
        </p:nvPicPr>
        <p:blipFill>
          <a:blip r:embed="rId2"/>
          <a:stretch>
            <a:fillRect/>
          </a:stretch>
        </p:blipFill>
        <p:spPr>
          <a:xfrm>
            <a:off x="3298364" y="1445131"/>
            <a:ext cx="2691384" cy="2403348"/>
          </a:xfrm>
          <a:prstGeom prst="rect">
            <a:avLst/>
          </a:prstGeom>
        </p:spPr>
      </p:pic>
      <p:pic>
        <p:nvPicPr>
          <p:cNvPr id="3" name="Immagine 2">
            <a:extLst>
              <a:ext uri="{FF2B5EF4-FFF2-40B4-BE49-F238E27FC236}">
                <a16:creationId xmlns:a16="http://schemas.microsoft.com/office/drawing/2014/main" id="{1586EB2E-91CD-54B2-397A-2B6687FD406B}"/>
              </a:ext>
            </a:extLst>
          </p:cNvPr>
          <p:cNvPicPr>
            <a:picLocks noChangeAspect="1"/>
          </p:cNvPicPr>
          <p:nvPr/>
        </p:nvPicPr>
        <p:blipFill>
          <a:blip r:embed="rId3"/>
          <a:stretch>
            <a:fillRect/>
          </a:stretch>
        </p:blipFill>
        <p:spPr>
          <a:xfrm>
            <a:off x="6193938" y="1445131"/>
            <a:ext cx="2691384" cy="2403348"/>
          </a:xfrm>
          <a:prstGeom prst="rect">
            <a:avLst/>
          </a:prstGeom>
        </p:spPr>
      </p:pic>
      <p:pic>
        <p:nvPicPr>
          <p:cNvPr id="4" name="Immagine 3">
            <a:extLst>
              <a:ext uri="{FF2B5EF4-FFF2-40B4-BE49-F238E27FC236}">
                <a16:creationId xmlns:a16="http://schemas.microsoft.com/office/drawing/2014/main" id="{89EB538A-19BB-7E38-A5C6-32E381B05C85}"/>
              </a:ext>
            </a:extLst>
          </p:cNvPr>
          <p:cNvPicPr>
            <a:picLocks noChangeAspect="1"/>
          </p:cNvPicPr>
          <p:nvPr/>
        </p:nvPicPr>
        <p:blipFill>
          <a:blip r:embed="rId4"/>
          <a:stretch>
            <a:fillRect/>
          </a:stretch>
        </p:blipFill>
        <p:spPr>
          <a:xfrm>
            <a:off x="9087363" y="1445131"/>
            <a:ext cx="2691384" cy="2403348"/>
          </a:xfrm>
          <a:prstGeom prst="rect">
            <a:avLst/>
          </a:prstGeom>
        </p:spPr>
      </p:pic>
      <p:pic>
        <p:nvPicPr>
          <p:cNvPr id="5" name="Immagine 4">
            <a:extLst>
              <a:ext uri="{FF2B5EF4-FFF2-40B4-BE49-F238E27FC236}">
                <a16:creationId xmlns:a16="http://schemas.microsoft.com/office/drawing/2014/main" id="{D5F2CC77-49B3-E5C2-E8E7-0DBD5F85065C}"/>
              </a:ext>
            </a:extLst>
          </p:cNvPr>
          <p:cNvPicPr>
            <a:picLocks noChangeAspect="1"/>
          </p:cNvPicPr>
          <p:nvPr/>
        </p:nvPicPr>
        <p:blipFill>
          <a:blip r:embed="rId5"/>
          <a:stretch>
            <a:fillRect/>
          </a:stretch>
        </p:blipFill>
        <p:spPr>
          <a:xfrm>
            <a:off x="419435" y="4123848"/>
            <a:ext cx="2691384" cy="2403348"/>
          </a:xfrm>
          <a:prstGeom prst="rect">
            <a:avLst/>
          </a:prstGeom>
        </p:spPr>
      </p:pic>
      <p:pic>
        <p:nvPicPr>
          <p:cNvPr id="6" name="Immagine 5">
            <a:extLst>
              <a:ext uri="{FF2B5EF4-FFF2-40B4-BE49-F238E27FC236}">
                <a16:creationId xmlns:a16="http://schemas.microsoft.com/office/drawing/2014/main" id="{C003CAD2-9BA6-2056-E3EB-409F2EB5BD01}"/>
              </a:ext>
            </a:extLst>
          </p:cNvPr>
          <p:cNvPicPr>
            <a:picLocks noChangeAspect="1"/>
          </p:cNvPicPr>
          <p:nvPr/>
        </p:nvPicPr>
        <p:blipFill>
          <a:blip r:embed="rId6"/>
          <a:stretch>
            <a:fillRect/>
          </a:stretch>
        </p:blipFill>
        <p:spPr>
          <a:xfrm>
            <a:off x="3298364" y="4123848"/>
            <a:ext cx="2691384" cy="2403348"/>
          </a:xfrm>
          <a:prstGeom prst="rect">
            <a:avLst/>
          </a:prstGeom>
        </p:spPr>
      </p:pic>
      <p:pic>
        <p:nvPicPr>
          <p:cNvPr id="7" name="Immagine 6">
            <a:extLst>
              <a:ext uri="{FF2B5EF4-FFF2-40B4-BE49-F238E27FC236}">
                <a16:creationId xmlns:a16="http://schemas.microsoft.com/office/drawing/2014/main" id="{68F782C9-D6AA-2875-C3C0-358C04D17681}"/>
              </a:ext>
            </a:extLst>
          </p:cNvPr>
          <p:cNvPicPr>
            <a:picLocks noChangeAspect="1"/>
          </p:cNvPicPr>
          <p:nvPr/>
        </p:nvPicPr>
        <p:blipFill>
          <a:blip r:embed="rId7"/>
          <a:stretch>
            <a:fillRect/>
          </a:stretch>
        </p:blipFill>
        <p:spPr>
          <a:xfrm>
            <a:off x="6193938" y="4123848"/>
            <a:ext cx="2691384" cy="2403348"/>
          </a:xfrm>
          <a:prstGeom prst="rect">
            <a:avLst/>
          </a:prstGeom>
        </p:spPr>
      </p:pic>
      <p:pic>
        <p:nvPicPr>
          <p:cNvPr id="8" name="Immagine 7">
            <a:extLst>
              <a:ext uri="{FF2B5EF4-FFF2-40B4-BE49-F238E27FC236}">
                <a16:creationId xmlns:a16="http://schemas.microsoft.com/office/drawing/2014/main" id="{92A3DA44-6105-EE0C-2292-6D43D75C0EAD}"/>
              </a:ext>
            </a:extLst>
          </p:cNvPr>
          <p:cNvPicPr>
            <a:picLocks noChangeAspect="1"/>
          </p:cNvPicPr>
          <p:nvPr/>
        </p:nvPicPr>
        <p:blipFill>
          <a:blip r:embed="rId8"/>
          <a:stretch>
            <a:fillRect/>
          </a:stretch>
        </p:blipFill>
        <p:spPr>
          <a:xfrm>
            <a:off x="9087363" y="4123848"/>
            <a:ext cx="2691384" cy="2403348"/>
          </a:xfrm>
          <a:prstGeom prst="rect">
            <a:avLst/>
          </a:prstGeom>
        </p:spPr>
      </p:pic>
      <p:sp>
        <p:nvSpPr>
          <p:cNvPr id="97" name="Rettangolo 96">
            <a:extLst>
              <a:ext uri="{FF2B5EF4-FFF2-40B4-BE49-F238E27FC236}">
                <a16:creationId xmlns:a16="http://schemas.microsoft.com/office/drawing/2014/main" id="{8074CCC4-E9EA-1F6C-7CC4-CDB18D473591}"/>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98" name="Rettangolo 97">
            <a:extLst>
              <a:ext uri="{FF2B5EF4-FFF2-40B4-BE49-F238E27FC236}">
                <a16:creationId xmlns:a16="http://schemas.microsoft.com/office/drawing/2014/main" id="{477FDFBD-7062-C8E0-1F7B-7F1F265DCE32}"/>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99" name="Rettangolo 98">
            <a:extLst>
              <a:ext uri="{FF2B5EF4-FFF2-40B4-BE49-F238E27FC236}">
                <a16:creationId xmlns:a16="http://schemas.microsoft.com/office/drawing/2014/main" id="{5405E80C-F277-A29D-6A8F-66B21E0735A8}"/>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00" name="Rettangolo 99">
            <a:extLst>
              <a:ext uri="{FF2B5EF4-FFF2-40B4-BE49-F238E27FC236}">
                <a16:creationId xmlns:a16="http://schemas.microsoft.com/office/drawing/2014/main" id="{9FDA6794-37ED-9E51-D894-7AAC6439A38C}"/>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01" name="Rettangolo 100">
            <a:extLst>
              <a:ext uri="{FF2B5EF4-FFF2-40B4-BE49-F238E27FC236}">
                <a16:creationId xmlns:a16="http://schemas.microsoft.com/office/drawing/2014/main" id="{DC45C66E-9B79-A09D-7D60-1EA2EB42298D}"/>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02" name="Rettangolo 101">
            <a:extLst>
              <a:ext uri="{FF2B5EF4-FFF2-40B4-BE49-F238E27FC236}">
                <a16:creationId xmlns:a16="http://schemas.microsoft.com/office/drawing/2014/main" id="{A786C50D-3086-E6F6-6FE1-1882C68A067D}"/>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03" name="Rettangolo 102">
            <a:extLst>
              <a:ext uri="{FF2B5EF4-FFF2-40B4-BE49-F238E27FC236}">
                <a16:creationId xmlns:a16="http://schemas.microsoft.com/office/drawing/2014/main" id="{1F25417D-4C39-FE25-A891-5E500C6F5FEF}"/>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04" name="Titolo 1">
            <a:extLst>
              <a:ext uri="{FF2B5EF4-FFF2-40B4-BE49-F238E27FC236}">
                <a16:creationId xmlns:a16="http://schemas.microsoft.com/office/drawing/2014/main" id="{95FF7DF3-ABBC-9DB5-7C79-6BEF8F5FD27A}"/>
              </a:ext>
            </a:extLst>
          </p:cNvPr>
          <p:cNvSpPr txBox="1">
            <a:spLocks/>
          </p:cNvSpPr>
          <p:nvPr/>
        </p:nvSpPr>
        <p:spPr>
          <a:xfrm>
            <a:off x="3237058" y="1263016"/>
            <a:ext cx="2520000" cy="270940"/>
          </a:xfrm>
          <a:prstGeom prst="rect">
            <a:avLst/>
          </a:prstGeom>
          <a:solidFill>
            <a:srgbClr val="008000"/>
          </a:solidFill>
          <a:ln>
            <a:noFill/>
          </a:ln>
        </p:spPr>
        <p:txBody>
          <a:bodyPr wrap="square" lIns="67500" tIns="35100" rIns="67500" bIns="35100">
            <a:spAutoFit/>
          </a:bodyPr>
          <a:lstStyle/>
          <a:p>
            <a:pPr>
              <a:defRPr/>
            </a:pPr>
            <a:r>
              <a:rPr lang="it-IT" sz="1300">
                <a:solidFill>
                  <a:schemeClr val="bg1"/>
                </a:solidFill>
                <a:latin typeface="Century Gothic" panose="020B0502020202020204" pitchFamily="34" charset="0"/>
                <a:ea typeface="+mj-ea"/>
                <a:cs typeface="Arial"/>
              </a:rPr>
              <a:t>Commercio FOOD</a:t>
            </a:r>
          </a:p>
        </p:txBody>
      </p:sp>
      <p:sp>
        <p:nvSpPr>
          <p:cNvPr id="105" name="Titolo 1">
            <a:extLst>
              <a:ext uri="{FF2B5EF4-FFF2-40B4-BE49-F238E27FC236}">
                <a16:creationId xmlns:a16="http://schemas.microsoft.com/office/drawing/2014/main" id="{AD6F69F4-2C78-EF30-D303-312F58298DC9}"/>
              </a:ext>
            </a:extLst>
          </p:cNvPr>
          <p:cNvSpPr txBox="1">
            <a:spLocks/>
          </p:cNvSpPr>
          <p:nvPr/>
        </p:nvSpPr>
        <p:spPr>
          <a:xfrm>
            <a:off x="6127497" y="1263016"/>
            <a:ext cx="2520000" cy="270940"/>
          </a:xfrm>
          <a:prstGeom prst="rect">
            <a:avLst/>
          </a:prstGeom>
          <a:solidFill>
            <a:srgbClr val="008000"/>
          </a:solidFill>
          <a:ln>
            <a:noFill/>
          </a:ln>
        </p:spPr>
        <p:txBody>
          <a:bodyPr wrap="square" lIns="67500" tIns="35100" rIns="67500" bIns="35100">
            <a:spAutoFit/>
          </a:bodyPr>
          <a:lstStyle/>
          <a:p>
            <a:pPr>
              <a:defRPr/>
            </a:pPr>
            <a:r>
              <a:rPr lang="it-IT" sz="1300">
                <a:solidFill>
                  <a:schemeClr val="bg1"/>
                </a:solidFill>
                <a:latin typeface="Century Gothic" panose="020B0502020202020204" pitchFamily="34" charset="0"/>
                <a:ea typeface="+mj-ea"/>
                <a:cs typeface="Arial"/>
              </a:rPr>
              <a:t>Commercio NO FOOD</a:t>
            </a:r>
          </a:p>
        </p:txBody>
      </p:sp>
      <p:sp>
        <p:nvSpPr>
          <p:cNvPr id="106" name="Titolo 1">
            <a:extLst>
              <a:ext uri="{FF2B5EF4-FFF2-40B4-BE49-F238E27FC236}">
                <a16:creationId xmlns:a16="http://schemas.microsoft.com/office/drawing/2014/main" id="{B3C5981E-7CA1-2AEC-A504-27C7AF56532D}"/>
              </a:ext>
            </a:extLst>
          </p:cNvPr>
          <p:cNvSpPr txBox="1">
            <a:spLocks/>
          </p:cNvSpPr>
          <p:nvPr/>
        </p:nvSpPr>
        <p:spPr>
          <a:xfrm>
            <a:off x="9015161" y="1263016"/>
            <a:ext cx="2520000" cy="270940"/>
          </a:xfrm>
          <a:prstGeom prst="rect">
            <a:avLst/>
          </a:prstGeom>
          <a:solidFill>
            <a:srgbClr val="008000"/>
          </a:solidFill>
          <a:ln>
            <a:noFill/>
          </a:ln>
        </p:spPr>
        <p:txBody>
          <a:bodyPr wrap="square" lIns="67500" tIns="35100" rIns="67500" bIns="35100">
            <a:spAutoFit/>
          </a:bodyPr>
          <a:lstStyle/>
          <a:p>
            <a:pPr>
              <a:defRPr/>
            </a:pPr>
            <a:r>
              <a:rPr lang="it-IT" sz="1300">
                <a:solidFill>
                  <a:schemeClr val="bg1"/>
                </a:solidFill>
                <a:latin typeface="Century Gothic" panose="020B0502020202020204" pitchFamily="34" charset="0"/>
                <a:ea typeface="+mj-ea"/>
                <a:cs typeface="Arial"/>
              </a:rPr>
              <a:t>Ristorazione</a:t>
            </a:r>
          </a:p>
        </p:txBody>
      </p:sp>
      <p:sp>
        <p:nvSpPr>
          <p:cNvPr id="107" name="Titolo 1">
            <a:extLst>
              <a:ext uri="{FF2B5EF4-FFF2-40B4-BE49-F238E27FC236}">
                <a16:creationId xmlns:a16="http://schemas.microsoft.com/office/drawing/2014/main" id="{3EAC851F-DD04-8AC4-971D-5448DFE54920}"/>
              </a:ext>
            </a:extLst>
          </p:cNvPr>
          <p:cNvSpPr txBox="1">
            <a:spLocks/>
          </p:cNvSpPr>
          <p:nvPr/>
        </p:nvSpPr>
        <p:spPr>
          <a:xfrm>
            <a:off x="342906" y="3932908"/>
            <a:ext cx="2520000" cy="270940"/>
          </a:xfrm>
          <a:prstGeom prst="rect">
            <a:avLst/>
          </a:prstGeom>
          <a:solidFill>
            <a:srgbClr val="008000"/>
          </a:solidFill>
          <a:ln>
            <a:noFill/>
          </a:ln>
        </p:spPr>
        <p:txBody>
          <a:bodyPr wrap="square" lIns="67500" tIns="35100" rIns="67500" bIns="35100">
            <a:spAutoFit/>
          </a:bodyPr>
          <a:lstStyle/>
          <a:p>
            <a:pPr>
              <a:defRPr/>
            </a:pPr>
            <a:r>
              <a:rPr lang="it-IT" sz="1300">
                <a:solidFill>
                  <a:schemeClr val="bg1"/>
                </a:solidFill>
                <a:latin typeface="Century Gothic" panose="020B0502020202020204" pitchFamily="34" charset="0"/>
                <a:ea typeface="+mj-ea"/>
                <a:cs typeface="Arial"/>
              </a:rPr>
              <a:t>Ricezione turistica</a:t>
            </a:r>
          </a:p>
        </p:txBody>
      </p:sp>
      <p:sp>
        <p:nvSpPr>
          <p:cNvPr id="108" name="Titolo 1">
            <a:extLst>
              <a:ext uri="{FF2B5EF4-FFF2-40B4-BE49-F238E27FC236}">
                <a16:creationId xmlns:a16="http://schemas.microsoft.com/office/drawing/2014/main" id="{A709FBE7-02F6-2952-28D3-19A7F7E44C1F}"/>
              </a:ext>
            </a:extLst>
          </p:cNvPr>
          <p:cNvSpPr txBox="1">
            <a:spLocks/>
          </p:cNvSpPr>
          <p:nvPr/>
        </p:nvSpPr>
        <p:spPr>
          <a:xfrm>
            <a:off x="3237058" y="3932908"/>
            <a:ext cx="2520000" cy="270940"/>
          </a:xfrm>
          <a:prstGeom prst="rect">
            <a:avLst/>
          </a:prstGeom>
          <a:solidFill>
            <a:srgbClr val="008000"/>
          </a:solidFill>
          <a:ln>
            <a:noFill/>
          </a:ln>
        </p:spPr>
        <p:txBody>
          <a:bodyPr wrap="square" lIns="67500" tIns="35100" rIns="67500" bIns="35100">
            <a:spAutoFit/>
          </a:bodyPr>
          <a:lstStyle/>
          <a:p>
            <a:pPr>
              <a:defRPr/>
            </a:pPr>
            <a:r>
              <a:rPr lang="it-IT" sz="1300">
                <a:solidFill>
                  <a:schemeClr val="bg1"/>
                </a:solidFill>
                <a:latin typeface="Century Gothic" panose="020B0502020202020204" pitchFamily="34" charset="0"/>
                <a:ea typeface="+mj-ea"/>
                <a:cs typeface="Arial"/>
              </a:rPr>
              <a:t>Trasporti e logistica</a:t>
            </a:r>
          </a:p>
        </p:txBody>
      </p:sp>
      <p:sp>
        <p:nvSpPr>
          <p:cNvPr id="109" name="Titolo 1">
            <a:extLst>
              <a:ext uri="{FF2B5EF4-FFF2-40B4-BE49-F238E27FC236}">
                <a16:creationId xmlns:a16="http://schemas.microsoft.com/office/drawing/2014/main" id="{57EE0C8F-9CD6-3785-B5EE-7BB3633DE240}"/>
              </a:ext>
            </a:extLst>
          </p:cNvPr>
          <p:cNvSpPr txBox="1">
            <a:spLocks/>
          </p:cNvSpPr>
          <p:nvPr/>
        </p:nvSpPr>
        <p:spPr>
          <a:xfrm>
            <a:off x="6127497" y="3932908"/>
            <a:ext cx="2520000" cy="270940"/>
          </a:xfrm>
          <a:prstGeom prst="rect">
            <a:avLst/>
          </a:prstGeom>
          <a:solidFill>
            <a:srgbClr val="008000"/>
          </a:solidFill>
          <a:ln>
            <a:noFill/>
          </a:ln>
        </p:spPr>
        <p:txBody>
          <a:bodyPr wrap="square" lIns="67500" tIns="35100" rIns="67500" bIns="35100">
            <a:spAutoFit/>
          </a:bodyPr>
          <a:lstStyle/>
          <a:p>
            <a:pPr>
              <a:defRPr/>
            </a:pPr>
            <a:r>
              <a:rPr lang="it-IT" sz="1300">
                <a:solidFill>
                  <a:schemeClr val="bg1"/>
                </a:solidFill>
                <a:latin typeface="Century Gothic" panose="020B0502020202020204" pitchFamily="34" charset="0"/>
                <a:ea typeface="+mj-ea"/>
                <a:cs typeface="Arial"/>
              </a:rPr>
              <a:t>Servizi imprese</a:t>
            </a:r>
          </a:p>
        </p:txBody>
      </p:sp>
      <p:sp>
        <p:nvSpPr>
          <p:cNvPr id="110" name="Titolo 1">
            <a:extLst>
              <a:ext uri="{FF2B5EF4-FFF2-40B4-BE49-F238E27FC236}">
                <a16:creationId xmlns:a16="http://schemas.microsoft.com/office/drawing/2014/main" id="{62E4F86C-E4D2-2ABE-3033-DC375A2E17D9}"/>
              </a:ext>
            </a:extLst>
          </p:cNvPr>
          <p:cNvSpPr txBox="1">
            <a:spLocks/>
          </p:cNvSpPr>
          <p:nvPr/>
        </p:nvSpPr>
        <p:spPr>
          <a:xfrm>
            <a:off x="9015161" y="3932908"/>
            <a:ext cx="2520000" cy="270940"/>
          </a:xfrm>
          <a:prstGeom prst="rect">
            <a:avLst/>
          </a:prstGeom>
          <a:solidFill>
            <a:srgbClr val="008000"/>
          </a:solidFill>
          <a:ln>
            <a:noFill/>
          </a:ln>
        </p:spPr>
        <p:txBody>
          <a:bodyPr wrap="square" lIns="67500" tIns="35100" rIns="67500" bIns="35100">
            <a:spAutoFit/>
          </a:bodyPr>
          <a:lstStyle/>
          <a:p>
            <a:pPr>
              <a:defRPr/>
            </a:pPr>
            <a:r>
              <a:rPr lang="it-IT" sz="1300">
                <a:solidFill>
                  <a:schemeClr val="bg1"/>
                </a:solidFill>
                <a:latin typeface="Century Gothic" panose="020B0502020202020204" pitchFamily="34" charset="0"/>
                <a:ea typeface="+mj-ea"/>
                <a:cs typeface="Arial"/>
              </a:rPr>
              <a:t>Servizi persona</a:t>
            </a:r>
          </a:p>
        </p:txBody>
      </p:sp>
      <p:sp>
        <p:nvSpPr>
          <p:cNvPr id="111" name="Rettangolo 110">
            <a:extLst>
              <a:ext uri="{FF2B5EF4-FFF2-40B4-BE49-F238E27FC236}">
                <a16:creationId xmlns:a16="http://schemas.microsoft.com/office/drawing/2014/main" id="{CA8E0A05-F617-F3A6-3793-501415F4DE7D}"/>
              </a:ext>
            </a:extLst>
          </p:cNvPr>
          <p:cNvSpPr/>
          <p:nvPr/>
        </p:nvSpPr>
        <p:spPr>
          <a:xfrm>
            <a:off x="3242535" y="1691596"/>
            <a:ext cx="1044697" cy="215444"/>
          </a:xfrm>
          <a:prstGeom prst="rect">
            <a:avLst/>
          </a:prstGeom>
        </p:spPr>
        <p:txBody>
          <a:bodyPr wrap="square">
            <a:spAutoFit/>
          </a:bodyPr>
          <a:lstStyle/>
          <a:p>
            <a:pPr algn="r"/>
            <a:r>
              <a:rPr lang="it-IT" i="1" dirty="0" err="1">
                <a:latin typeface="Century Gothic" panose="020B0502020202020204" pitchFamily="34" charset="0"/>
              </a:rPr>
              <a:t>Pre</a:t>
            </a:r>
            <a:r>
              <a:rPr lang="it-IT" i="1" dirty="0">
                <a:latin typeface="Century Gothic" panose="020B0502020202020204" pitchFamily="34" charset="0"/>
              </a:rPr>
              <a:t> lockdown</a:t>
            </a:r>
            <a:endParaRPr lang="it-IT" sz="500" i="1" dirty="0">
              <a:latin typeface="Century Gothic" panose="020B0502020202020204" pitchFamily="34" charset="0"/>
            </a:endParaRPr>
          </a:p>
        </p:txBody>
      </p:sp>
      <p:sp>
        <p:nvSpPr>
          <p:cNvPr id="112" name="CasellaDiTesto 9">
            <a:extLst>
              <a:ext uri="{FF2B5EF4-FFF2-40B4-BE49-F238E27FC236}">
                <a16:creationId xmlns:a16="http://schemas.microsoft.com/office/drawing/2014/main" id="{BF5BA0C5-91CF-C4E4-2391-6E9D6F08C2E0}"/>
              </a:ext>
            </a:extLst>
          </p:cNvPr>
          <p:cNvSpPr txBox="1">
            <a:spLocks noChangeArrowheads="1"/>
          </p:cNvSpPr>
          <p:nvPr/>
        </p:nvSpPr>
        <p:spPr bwMode="auto">
          <a:xfrm>
            <a:off x="3371846" y="2851991"/>
            <a:ext cx="86875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dirty="0">
                <a:solidFill>
                  <a:srgbClr val="008000"/>
                </a:solidFill>
                <a:latin typeface="Century Gothic" panose="020B0502020202020204" pitchFamily="34" charset="0"/>
              </a:rPr>
              <a:t>Comm. FOOD</a:t>
            </a:r>
          </a:p>
        </p:txBody>
      </p:sp>
      <p:pic>
        <p:nvPicPr>
          <p:cNvPr id="113" name="Elemento grafico 112" descr="Professore">
            <a:extLst>
              <a:ext uri="{FF2B5EF4-FFF2-40B4-BE49-F238E27FC236}">
                <a16:creationId xmlns:a16="http://schemas.microsoft.com/office/drawing/2014/main" id="{4FDCE86F-390A-2CA5-3778-1868047001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114" name="Text Box 18">
            <a:extLst>
              <a:ext uri="{FF2B5EF4-FFF2-40B4-BE49-F238E27FC236}">
                <a16:creationId xmlns:a16="http://schemas.microsoft.com/office/drawing/2014/main" id="{7A94BEC5-0822-D193-9132-223F7D3F755F}"/>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115" name="Rettangolo 114">
            <a:extLst>
              <a:ext uri="{FF2B5EF4-FFF2-40B4-BE49-F238E27FC236}">
                <a16:creationId xmlns:a16="http://schemas.microsoft.com/office/drawing/2014/main" id="{C4AE28E8-C61F-EE15-14F3-BE685F1B773B}"/>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16" name="CasellaDiTesto 9">
            <a:extLst>
              <a:ext uri="{FF2B5EF4-FFF2-40B4-BE49-F238E27FC236}">
                <a16:creationId xmlns:a16="http://schemas.microsoft.com/office/drawing/2014/main" id="{30AFD261-600B-B652-E82A-37D00C572B60}"/>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dirty="0">
                <a:solidFill>
                  <a:srgbClr val="008000"/>
                </a:solidFill>
                <a:latin typeface="Century Gothic" panose="020B0502020202020204" pitchFamily="34" charset="0"/>
              </a:rPr>
              <a:t>Settore di attività economica FVG</a:t>
            </a:r>
          </a:p>
        </p:txBody>
      </p:sp>
      <p:sp>
        <p:nvSpPr>
          <p:cNvPr id="117" name="Rettangolo 116">
            <a:extLst>
              <a:ext uri="{FF2B5EF4-FFF2-40B4-BE49-F238E27FC236}">
                <a16:creationId xmlns:a16="http://schemas.microsoft.com/office/drawing/2014/main" id="{CE513F40-578B-430D-E7C3-199A98908B73}"/>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18" name="CasellaDiTesto 9">
            <a:extLst>
              <a:ext uri="{FF2B5EF4-FFF2-40B4-BE49-F238E27FC236}">
                <a16:creationId xmlns:a16="http://schemas.microsoft.com/office/drawing/2014/main" id="{FA2EA95A-70FE-EBDF-F037-2B7FD98945C2}"/>
              </a:ext>
            </a:extLst>
          </p:cNvPr>
          <p:cNvSpPr txBox="1">
            <a:spLocks noChangeArrowheads="1"/>
          </p:cNvSpPr>
          <p:nvPr/>
        </p:nvSpPr>
        <p:spPr bwMode="auto">
          <a:xfrm>
            <a:off x="785014" y="2955837"/>
            <a:ext cx="161053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dirty="0">
                <a:solidFill>
                  <a:srgbClr val="203864"/>
                </a:solidFill>
                <a:latin typeface="Century Gothic" panose="020B0502020202020204" pitchFamily="34" charset="0"/>
              </a:rPr>
              <a:t>Totale Terziario FVG</a:t>
            </a:r>
          </a:p>
        </p:txBody>
      </p:sp>
      <p:sp>
        <p:nvSpPr>
          <p:cNvPr id="119" name="Rettangolo 118">
            <a:extLst>
              <a:ext uri="{FF2B5EF4-FFF2-40B4-BE49-F238E27FC236}">
                <a16:creationId xmlns:a16="http://schemas.microsoft.com/office/drawing/2014/main" id="{AC9B0982-FA29-1910-152F-C0F22949E227}"/>
              </a:ext>
            </a:extLst>
          </p:cNvPr>
          <p:cNvSpPr/>
          <p:nvPr/>
        </p:nvSpPr>
        <p:spPr>
          <a:xfrm>
            <a:off x="5663299" y="216868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53</a:t>
            </a:r>
          </a:p>
        </p:txBody>
      </p:sp>
      <p:cxnSp>
        <p:nvCxnSpPr>
          <p:cNvPr id="120" name="Connettore diritto 119">
            <a:extLst>
              <a:ext uri="{FF2B5EF4-FFF2-40B4-BE49-F238E27FC236}">
                <a16:creationId xmlns:a16="http://schemas.microsoft.com/office/drawing/2014/main" id="{5CEF843A-6214-0A2E-9C92-A9980F6DB0C2}"/>
              </a:ext>
            </a:extLst>
          </p:cNvPr>
          <p:cNvCxnSpPr>
            <a:cxnSpLocks/>
          </p:cNvCxnSpPr>
          <p:nvPr/>
        </p:nvCxnSpPr>
        <p:spPr bwMode="auto">
          <a:xfrm>
            <a:off x="4288563" y="1740192"/>
            <a:ext cx="0" cy="1758077"/>
          </a:xfrm>
          <a:prstGeom prst="line">
            <a:avLst/>
          </a:prstGeom>
          <a:noFill/>
          <a:ln w="6350" cap="flat" cmpd="sng" algn="ctr">
            <a:solidFill>
              <a:schemeClr val="tx1"/>
            </a:solidFill>
            <a:prstDash val="solid"/>
            <a:round/>
            <a:headEnd type="none" w="med" len="med"/>
            <a:tailEnd type="none" w="med" len="med"/>
          </a:ln>
          <a:effectLst/>
        </p:spPr>
      </p:cxnSp>
      <p:sp>
        <p:nvSpPr>
          <p:cNvPr id="121" name="CasellaDiTesto 9">
            <a:extLst>
              <a:ext uri="{FF2B5EF4-FFF2-40B4-BE49-F238E27FC236}">
                <a16:creationId xmlns:a16="http://schemas.microsoft.com/office/drawing/2014/main" id="{50909DE4-1209-71EB-CA0D-AB6353798EA8}"/>
              </a:ext>
            </a:extLst>
          </p:cNvPr>
          <p:cNvSpPr txBox="1">
            <a:spLocks noChangeArrowheads="1"/>
          </p:cNvSpPr>
          <p:nvPr/>
        </p:nvSpPr>
        <p:spPr bwMode="auto">
          <a:xfrm>
            <a:off x="6207994" y="2751736"/>
            <a:ext cx="83443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dirty="0">
                <a:solidFill>
                  <a:srgbClr val="008000"/>
                </a:solidFill>
                <a:latin typeface="Century Gothic" panose="020B0502020202020204" pitchFamily="34" charset="0"/>
              </a:rPr>
              <a:t>Comm. NO FOOD</a:t>
            </a:r>
          </a:p>
        </p:txBody>
      </p:sp>
      <p:sp>
        <p:nvSpPr>
          <p:cNvPr id="122" name="CasellaDiTesto 9">
            <a:extLst>
              <a:ext uri="{FF2B5EF4-FFF2-40B4-BE49-F238E27FC236}">
                <a16:creationId xmlns:a16="http://schemas.microsoft.com/office/drawing/2014/main" id="{A13B07DB-901D-6485-9762-AA4F3156658C}"/>
              </a:ext>
            </a:extLst>
          </p:cNvPr>
          <p:cNvSpPr txBox="1">
            <a:spLocks noChangeArrowheads="1"/>
          </p:cNvSpPr>
          <p:nvPr/>
        </p:nvSpPr>
        <p:spPr bwMode="auto">
          <a:xfrm>
            <a:off x="9133830" y="2030930"/>
            <a:ext cx="112621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dirty="0">
                <a:solidFill>
                  <a:srgbClr val="008000"/>
                </a:solidFill>
                <a:latin typeface="Century Gothic" panose="020B0502020202020204" pitchFamily="34" charset="0"/>
              </a:rPr>
              <a:t>Ristorazione</a:t>
            </a:r>
          </a:p>
        </p:txBody>
      </p:sp>
      <p:sp>
        <p:nvSpPr>
          <p:cNvPr id="123" name="CasellaDiTesto 9">
            <a:extLst>
              <a:ext uri="{FF2B5EF4-FFF2-40B4-BE49-F238E27FC236}">
                <a16:creationId xmlns:a16="http://schemas.microsoft.com/office/drawing/2014/main" id="{A8805D68-0BA2-6452-8CFB-27EFE63FB9D8}"/>
              </a:ext>
            </a:extLst>
          </p:cNvPr>
          <p:cNvSpPr txBox="1">
            <a:spLocks noChangeArrowheads="1"/>
          </p:cNvSpPr>
          <p:nvPr/>
        </p:nvSpPr>
        <p:spPr bwMode="auto">
          <a:xfrm>
            <a:off x="480257" y="4539745"/>
            <a:ext cx="102853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dirty="0">
                <a:solidFill>
                  <a:srgbClr val="008000"/>
                </a:solidFill>
                <a:latin typeface="Century Gothic" panose="020B0502020202020204" pitchFamily="34" charset="0"/>
              </a:rPr>
              <a:t>Ricezione turistica</a:t>
            </a:r>
          </a:p>
        </p:txBody>
      </p:sp>
      <p:sp>
        <p:nvSpPr>
          <p:cNvPr id="124" name="CasellaDiTesto 9">
            <a:extLst>
              <a:ext uri="{FF2B5EF4-FFF2-40B4-BE49-F238E27FC236}">
                <a16:creationId xmlns:a16="http://schemas.microsoft.com/office/drawing/2014/main" id="{B0EB19FA-F6F8-4AD0-2490-19C6EE932F36}"/>
              </a:ext>
            </a:extLst>
          </p:cNvPr>
          <p:cNvSpPr txBox="1">
            <a:spLocks noChangeArrowheads="1"/>
          </p:cNvSpPr>
          <p:nvPr/>
        </p:nvSpPr>
        <p:spPr bwMode="auto">
          <a:xfrm>
            <a:off x="3312747" y="5340790"/>
            <a:ext cx="139226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dirty="0">
                <a:solidFill>
                  <a:srgbClr val="008000"/>
                </a:solidFill>
                <a:latin typeface="Century Gothic" panose="020B0502020202020204" pitchFamily="34" charset="0"/>
              </a:rPr>
              <a:t>Trasporti</a:t>
            </a:r>
          </a:p>
        </p:txBody>
      </p:sp>
      <p:sp>
        <p:nvSpPr>
          <p:cNvPr id="125" name="CasellaDiTesto 9">
            <a:extLst>
              <a:ext uri="{FF2B5EF4-FFF2-40B4-BE49-F238E27FC236}">
                <a16:creationId xmlns:a16="http://schemas.microsoft.com/office/drawing/2014/main" id="{91BB0BEF-7103-3AB0-8A6B-7A07E8BFFE08}"/>
              </a:ext>
            </a:extLst>
          </p:cNvPr>
          <p:cNvSpPr txBox="1">
            <a:spLocks noChangeArrowheads="1"/>
          </p:cNvSpPr>
          <p:nvPr/>
        </p:nvSpPr>
        <p:spPr bwMode="auto">
          <a:xfrm>
            <a:off x="6303479" y="4674237"/>
            <a:ext cx="87502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dirty="0" err="1">
                <a:solidFill>
                  <a:srgbClr val="008000"/>
                </a:solidFill>
                <a:latin typeface="Century Gothic" panose="020B0502020202020204" pitchFamily="34" charset="0"/>
              </a:rPr>
              <a:t>Serv</a:t>
            </a:r>
            <a:r>
              <a:rPr lang="it-IT" altLang="ja-JP" sz="1000" dirty="0">
                <a:solidFill>
                  <a:srgbClr val="008000"/>
                </a:solidFill>
                <a:latin typeface="Century Gothic" panose="020B0502020202020204" pitchFamily="34" charset="0"/>
              </a:rPr>
              <a:t>. Imprese</a:t>
            </a:r>
          </a:p>
        </p:txBody>
      </p:sp>
      <p:sp>
        <p:nvSpPr>
          <p:cNvPr id="126" name="CasellaDiTesto 9">
            <a:extLst>
              <a:ext uri="{FF2B5EF4-FFF2-40B4-BE49-F238E27FC236}">
                <a16:creationId xmlns:a16="http://schemas.microsoft.com/office/drawing/2014/main" id="{BF370D55-352B-A366-9457-6D34355D9843}"/>
              </a:ext>
            </a:extLst>
          </p:cNvPr>
          <p:cNvSpPr txBox="1">
            <a:spLocks noChangeArrowheads="1"/>
          </p:cNvSpPr>
          <p:nvPr/>
        </p:nvSpPr>
        <p:spPr bwMode="auto">
          <a:xfrm>
            <a:off x="9143573" y="5415612"/>
            <a:ext cx="82602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dirty="0" err="1">
                <a:solidFill>
                  <a:srgbClr val="008000"/>
                </a:solidFill>
                <a:latin typeface="Century Gothic" panose="020B0502020202020204" pitchFamily="34" charset="0"/>
              </a:rPr>
              <a:t>Serv</a:t>
            </a:r>
            <a:r>
              <a:rPr lang="it-IT" altLang="ja-JP" sz="1000" dirty="0">
                <a:solidFill>
                  <a:srgbClr val="008000"/>
                </a:solidFill>
                <a:latin typeface="Century Gothic" panose="020B0502020202020204" pitchFamily="34" charset="0"/>
              </a:rPr>
              <a:t>. Persona</a:t>
            </a:r>
          </a:p>
        </p:txBody>
      </p:sp>
      <p:cxnSp>
        <p:nvCxnSpPr>
          <p:cNvPr id="127" name="Connettore diritto 126">
            <a:extLst>
              <a:ext uri="{FF2B5EF4-FFF2-40B4-BE49-F238E27FC236}">
                <a16:creationId xmlns:a16="http://schemas.microsoft.com/office/drawing/2014/main" id="{CDE7C5F2-0DEF-D15A-CFCD-60613F1183C4}"/>
              </a:ext>
            </a:extLst>
          </p:cNvPr>
          <p:cNvCxnSpPr/>
          <p:nvPr/>
        </p:nvCxnSpPr>
        <p:spPr bwMode="auto">
          <a:xfrm>
            <a:off x="1412461" y="4391105"/>
            <a:ext cx="0" cy="1758077"/>
          </a:xfrm>
          <a:prstGeom prst="line">
            <a:avLst/>
          </a:prstGeom>
          <a:noFill/>
          <a:ln w="6350" cap="flat" cmpd="sng" algn="ctr">
            <a:solidFill>
              <a:schemeClr val="tx1"/>
            </a:solidFill>
            <a:prstDash val="solid"/>
            <a:round/>
            <a:headEnd type="none" w="med" len="med"/>
            <a:tailEnd type="none" w="med" len="med"/>
          </a:ln>
          <a:effectLst/>
        </p:spPr>
      </p:cxnSp>
      <p:cxnSp>
        <p:nvCxnSpPr>
          <p:cNvPr id="128" name="Connettore diritto 127">
            <a:extLst>
              <a:ext uri="{FF2B5EF4-FFF2-40B4-BE49-F238E27FC236}">
                <a16:creationId xmlns:a16="http://schemas.microsoft.com/office/drawing/2014/main" id="{B34DD6FE-5A4B-113B-B303-FAABFBBBFED5}"/>
              </a:ext>
            </a:extLst>
          </p:cNvPr>
          <p:cNvCxnSpPr>
            <a:cxnSpLocks/>
          </p:cNvCxnSpPr>
          <p:nvPr/>
        </p:nvCxnSpPr>
        <p:spPr bwMode="auto">
          <a:xfrm>
            <a:off x="7179547" y="1740192"/>
            <a:ext cx="0" cy="1758077"/>
          </a:xfrm>
          <a:prstGeom prst="line">
            <a:avLst/>
          </a:prstGeom>
          <a:noFill/>
          <a:ln w="6350" cap="flat" cmpd="sng" algn="ctr">
            <a:solidFill>
              <a:schemeClr val="tx1"/>
            </a:solidFill>
            <a:prstDash val="solid"/>
            <a:round/>
            <a:headEnd type="none" w="med" len="med"/>
            <a:tailEnd type="none" w="med" len="med"/>
          </a:ln>
          <a:effectLst/>
        </p:spPr>
      </p:cxnSp>
      <p:sp>
        <p:nvSpPr>
          <p:cNvPr id="129" name="Rettangolo 128">
            <a:extLst>
              <a:ext uri="{FF2B5EF4-FFF2-40B4-BE49-F238E27FC236}">
                <a16:creationId xmlns:a16="http://schemas.microsoft.com/office/drawing/2014/main" id="{C925A12C-F6D2-5574-3249-4B0D11FF69C3}"/>
              </a:ext>
            </a:extLst>
          </p:cNvPr>
          <p:cNvSpPr/>
          <p:nvPr/>
        </p:nvSpPr>
        <p:spPr>
          <a:xfrm>
            <a:off x="6141048" y="1698270"/>
            <a:ext cx="1044697" cy="215444"/>
          </a:xfrm>
          <a:prstGeom prst="rect">
            <a:avLst/>
          </a:prstGeom>
        </p:spPr>
        <p:txBody>
          <a:bodyPr wrap="square">
            <a:spAutoFit/>
          </a:bodyPr>
          <a:lstStyle/>
          <a:p>
            <a:pPr algn="r"/>
            <a:r>
              <a:rPr lang="it-IT" i="1" dirty="0" err="1">
                <a:latin typeface="Century Gothic" panose="020B0502020202020204" pitchFamily="34" charset="0"/>
              </a:rPr>
              <a:t>Pre</a:t>
            </a:r>
            <a:r>
              <a:rPr lang="it-IT" i="1" dirty="0">
                <a:latin typeface="Century Gothic" panose="020B0502020202020204" pitchFamily="34" charset="0"/>
              </a:rPr>
              <a:t> lockdown</a:t>
            </a:r>
            <a:endParaRPr lang="it-IT" sz="500" i="1" dirty="0">
              <a:latin typeface="Century Gothic" panose="020B0502020202020204" pitchFamily="34" charset="0"/>
            </a:endParaRPr>
          </a:p>
        </p:txBody>
      </p:sp>
      <p:cxnSp>
        <p:nvCxnSpPr>
          <p:cNvPr id="130" name="Connettore diritto 129">
            <a:extLst>
              <a:ext uri="{FF2B5EF4-FFF2-40B4-BE49-F238E27FC236}">
                <a16:creationId xmlns:a16="http://schemas.microsoft.com/office/drawing/2014/main" id="{B2F38DC1-5623-7C4E-4F6A-77442ED26F02}"/>
              </a:ext>
            </a:extLst>
          </p:cNvPr>
          <p:cNvCxnSpPr>
            <a:cxnSpLocks/>
          </p:cNvCxnSpPr>
          <p:nvPr/>
        </p:nvCxnSpPr>
        <p:spPr bwMode="auto">
          <a:xfrm>
            <a:off x="10068629" y="1741056"/>
            <a:ext cx="0" cy="1758077"/>
          </a:xfrm>
          <a:prstGeom prst="line">
            <a:avLst/>
          </a:prstGeom>
          <a:noFill/>
          <a:ln w="6350" cap="flat" cmpd="sng" algn="ctr">
            <a:solidFill>
              <a:schemeClr val="tx1"/>
            </a:solidFill>
            <a:prstDash val="solid"/>
            <a:round/>
            <a:headEnd type="none" w="med" len="med"/>
            <a:tailEnd type="none" w="med" len="med"/>
          </a:ln>
          <a:effectLst/>
        </p:spPr>
      </p:cxnSp>
      <p:sp>
        <p:nvSpPr>
          <p:cNvPr id="131" name="Rettangolo 130">
            <a:extLst>
              <a:ext uri="{FF2B5EF4-FFF2-40B4-BE49-F238E27FC236}">
                <a16:creationId xmlns:a16="http://schemas.microsoft.com/office/drawing/2014/main" id="{D568B47E-AE98-DC03-658B-61DFCCE024B9}"/>
              </a:ext>
            </a:extLst>
          </p:cNvPr>
          <p:cNvSpPr/>
          <p:nvPr/>
        </p:nvSpPr>
        <p:spPr>
          <a:xfrm>
            <a:off x="9027007" y="1691596"/>
            <a:ext cx="1044697" cy="215444"/>
          </a:xfrm>
          <a:prstGeom prst="rect">
            <a:avLst/>
          </a:prstGeom>
        </p:spPr>
        <p:txBody>
          <a:bodyPr wrap="square">
            <a:spAutoFit/>
          </a:bodyPr>
          <a:lstStyle/>
          <a:p>
            <a:pPr algn="r"/>
            <a:r>
              <a:rPr lang="it-IT" i="1" dirty="0" err="1">
                <a:latin typeface="Century Gothic" panose="020B0502020202020204" pitchFamily="34" charset="0"/>
              </a:rPr>
              <a:t>Pre</a:t>
            </a:r>
            <a:r>
              <a:rPr lang="it-IT" i="1" dirty="0">
                <a:latin typeface="Century Gothic" panose="020B0502020202020204" pitchFamily="34" charset="0"/>
              </a:rPr>
              <a:t> lockdown</a:t>
            </a:r>
            <a:endParaRPr lang="it-IT" sz="500" i="1" dirty="0">
              <a:latin typeface="Century Gothic" panose="020B0502020202020204" pitchFamily="34" charset="0"/>
            </a:endParaRPr>
          </a:p>
        </p:txBody>
      </p:sp>
      <p:sp>
        <p:nvSpPr>
          <p:cNvPr id="132" name="Rettangolo 131">
            <a:extLst>
              <a:ext uri="{FF2B5EF4-FFF2-40B4-BE49-F238E27FC236}">
                <a16:creationId xmlns:a16="http://schemas.microsoft.com/office/drawing/2014/main" id="{3F6A497B-6E4E-E8D5-DB54-EA787F716128}"/>
              </a:ext>
            </a:extLst>
          </p:cNvPr>
          <p:cNvSpPr/>
          <p:nvPr/>
        </p:nvSpPr>
        <p:spPr>
          <a:xfrm>
            <a:off x="365793" y="4285844"/>
            <a:ext cx="1044697" cy="215444"/>
          </a:xfrm>
          <a:prstGeom prst="rect">
            <a:avLst/>
          </a:prstGeom>
        </p:spPr>
        <p:txBody>
          <a:bodyPr wrap="square">
            <a:spAutoFit/>
          </a:bodyPr>
          <a:lstStyle/>
          <a:p>
            <a:pPr algn="r"/>
            <a:r>
              <a:rPr lang="it-IT" i="1" dirty="0" err="1">
                <a:latin typeface="Century Gothic" panose="020B0502020202020204" pitchFamily="34" charset="0"/>
              </a:rPr>
              <a:t>Pre</a:t>
            </a:r>
            <a:r>
              <a:rPr lang="it-IT" i="1" dirty="0">
                <a:latin typeface="Century Gothic" panose="020B0502020202020204" pitchFamily="34" charset="0"/>
              </a:rPr>
              <a:t> lockdown</a:t>
            </a:r>
            <a:endParaRPr lang="it-IT" sz="500" i="1" dirty="0">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73C80A73-4D67-A6EA-7DE6-5EF5D2AA2C2C}"/>
              </a:ext>
            </a:extLst>
          </p:cNvPr>
          <p:cNvCxnSpPr>
            <a:cxnSpLocks/>
          </p:cNvCxnSpPr>
          <p:nvPr/>
        </p:nvCxnSpPr>
        <p:spPr bwMode="auto">
          <a:xfrm>
            <a:off x="4286986" y="4382134"/>
            <a:ext cx="0" cy="1758077"/>
          </a:xfrm>
          <a:prstGeom prst="line">
            <a:avLst/>
          </a:prstGeom>
          <a:noFill/>
          <a:ln w="6350" cap="flat" cmpd="sng" algn="ctr">
            <a:solidFill>
              <a:schemeClr val="tx1"/>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89D9955E-2B36-1365-E998-08DA617CF8F0}"/>
              </a:ext>
            </a:extLst>
          </p:cNvPr>
          <p:cNvSpPr/>
          <p:nvPr/>
        </p:nvSpPr>
        <p:spPr>
          <a:xfrm>
            <a:off x="3240958" y="4368313"/>
            <a:ext cx="1044697" cy="215444"/>
          </a:xfrm>
          <a:prstGeom prst="rect">
            <a:avLst/>
          </a:prstGeom>
        </p:spPr>
        <p:txBody>
          <a:bodyPr wrap="square">
            <a:spAutoFit/>
          </a:bodyPr>
          <a:lstStyle/>
          <a:p>
            <a:pPr algn="r"/>
            <a:r>
              <a:rPr lang="it-IT" i="1" dirty="0" err="1">
                <a:latin typeface="Century Gothic" panose="020B0502020202020204" pitchFamily="34" charset="0"/>
              </a:rPr>
              <a:t>Pre</a:t>
            </a:r>
            <a:r>
              <a:rPr lang="it-IT" i="1" dirty="0">
                <a:latin typeface="Century Gothic" panose="020B0502020202020204" pitchFamily="34" charset="0"/>
              </a:rPr>
              <a:t> lockdown</a:t>
            </a:r>
            <a:endParaRPr lang="it-IT" sz="500" i="1" dirty="0">
              <a:latin typeface="Century Gothic" panose="020B0502020202020204" pitchFamily="34" charset="0"/>
            </a:endParaRPr>
          </a:p>
        </p:txBody>
      </p:sp>
      <p:cxnSp>
        <p:nvCxnSpPr>
          <p:cNvPr id="135" name="Connettore diritto 134">
            <a:extLst>
              <a:ext uri="{FF2B5EF4-FFF2-40B4-BE49-F238E27FC236}">
                <a16:creationId xmlns:a16="http://schemas.microsoft.com/office/drawing/2014/main" id="{C521887D-6DB0-DDBC-2599-E25ED3E866E9}"/>
              </a:ext>
            </a:extLst>
          </p:cNvPr>
          <p:cNvCxnSpPr>
            <a:cxnSpLocks/>
          </p:cNvCxnSpPr>
          <p:nvPr/>
        </p:nvCxnSpPr>
        <p:spPr bwMode="auto">
          <a:xfrm>
            <a:off x="7181790" y="4374324"/>
            <a:ext cx="0" cy="1758077"/>
          </a:xfrm>
          <a:prstGeom prst="line">
            <a:avLst/>
          </a:prstGeom>
          <a:noFill/>
          <a:ln w="6350" cap="flat" cmpd="sng" algn="ctr">
            <a:solidFill>
              <a:schemeClr val="tx1"/>
            </a:solidFill>
            <a:prstDash val="solid"/>
            <a:round/>
            <a:headEnd type="none" w="med" len="med"/>
            <a:tailEnd type="none" w="med" len="med"/>
          </a:ln>
          <a:effectLst/>
        </p:spPr>
      </p:cxnSp>
      <p:sp>
        <p:nvSpPr>
          <p:cNvPr id="136" name="Rettangolo 135">
            <a:extLst>
              <a:ext uri="{FF2B5EF4-FFF2-40B4-BE49-F238E27FC236}">
                <a16:creationId xmlns:a16="http://schemas.microsoft.com/office/drawing/2014/main" id="{C8105FDD-DA32-DF9F-0369-39595B0AFDAD}"/>
              </a:ext>
            </a:extLst>
          </p:cNvPr>
          <p:cNvSpPr/>
          <p:nvPr/>
        </p:nvSpPr>
        <p:spPr>
          <a:xfrm>
            <a:off x="6141843" y="4360503"/>
            <a:ext cx="1044697" cy="215444"/>
          </a:xfrm>
          <a:prstGeom prst="rect">
            <a:avLst/>
          </a:prstGeom>
        </p:spPr>
        <p:txBody>
          <a:bodyPr wrap="square">
            <a:spAutoFit/>
          </a:bodyPr>
          <a:lstStyle/>
          <a:p>
            <a:pPr algn="r"/>
            <a:r>
              <a:rPr lang="it-IT" i="1" dirty="0" err="1">
                <a:latin typeface="Century Gothic" panose="020B0502020202020204" pitchFamily="34" charset="0"/>
              </a:rPr>
              <a:t>Pre</a:t>
            </a:r>
            <a:r>
              <a:rPr lang="it-IT" i="1" dirty="0">
                <a:latin typeface="Century Gothic" panose="020B0502020202020204" pitchFamily="34" charset="0"/>
              </a:rPr>
              <a:t> lockdown</a:t>
            </a:r>
            <a:endParaRPr lang="it-IT" sz="500" i="1" dirty="0">
              <a:latin typeface="Century Gothic" panose="020B0502020202020204" pitchFamily="34" charset="0"/>
            </a:endParaRPr>
          </a:p>
        </p:txBody>
      </p:sp>
      <p:sp>
        <p:nvSpPr>
          <p:cNvPr id="137" name="Rettangolo 136">
            <a:extLst>
              <a:ext uri="{FF2B5EF4-FFF2-40B4-BE49-F238E27FC236}">
                <a16:creationId xmlns:a16="http://schemas.microsoft.com/office/drawing/2014/main" id="{5D85119F-F966-E92A-8EC6-7E8196630B41}"/>
              </a:ext>
            </a:extLst>
          </p:cNvPr>
          <p:cNvSpPr/>
          <p:nvPr/>
        </p:nvSpPr>
        <p:spPr>
          <a:xfrm>
            <a:off x="8349204" y="2551696"/>
            <a:ext cx="355536"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31</a:t>
            </a:r>
          </a:p>
        </p:txBody>
      </p:sp>
      <p:sp>
        <p:nvSpPr>
          <p:cNvPr id="138" name="Rettangolo 137">
            <a:extLst>
              <a:ext uri="{FF2B5EF4-FFF2-40B4-BE49-F238E27FC236}">
                <a16:creationId xmlns:a16="http://schemas.microsoft.com/office/drawing/2014/main" id="{29F7D99B-DA6C-D1B0-15CF-92D45C93D03D}"/>
              </a:ext>
            </a:extLst>
          </p:cNvPr>
          <p:cNvSpPr/>
          <p:nvPr/>
        </p:nvSpPr>
        <p:spPr>
          <a:xfrm>
            <a:off x="11118017" y="228565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52</a:t>
            </a:r>
          </a:p>
        </p:txBody>
      </p:sp>
      <p:sp>
        <p:nvSpPr>
          <p:cNvPr id="139" name="Rettangolo 138">
            <a:extLst>
              <a:ext uri="{FF2B5EF4-FFF2-40B4-BE49-F238E27FC236}">
                <a16:creationId xmlns:a16="http://schemas.microsoft.com/office/drawing/2014/main" id="{5C500CCC-86BD-AD70-146A-966DA6EE757B}"/>
              </a:ext>
            </a:extLst>
          </p:cNvPr>
          <p:cNvSpPr/>
          <p:nvPr/>
        </p:nvSpPr>
        <p:spPr>
          <a:xfrm>
            <a:off x="2597325" y="474957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60</a:t>
            </a:r>
          </a:p>
        </p:txBody>
      </p:sp>
      <p:sp>
        <p:nvSpPr>
          <p:cNvPr id="140" name="Rettangolo 139">
            <a:extLst>
              <a:ext uri="{FF2B5EF4-FFF2-40B4-BE49-F238E27FC236}">
                <a16:creationId xmlns:a16="http://schemas.microsoft.com/office/drawing/2014/main" id="{9389EB76-E8BE-A6C7-D22D-D8EBA6CE4467}"/>
              </a:ext>
            </a:extLst>
          </p:cNvPr>
          <p:cNvSpPr/>
          <p:nvPr/>
        </p:nvSpPr>
        <p:spPr>
          <a:xfrm>
            <a:off x="5673082" y="5337867"/>
            <a:ext cx="462787"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42</a:t>
            </a:r>
          </a:p>
        </p:txBody>
      </p:sp>
      <p:sp>
        <p:nvSpPr>
          <p:cNvPr id="141" name="Rettangolo 140">
            <a:extLst>
              <a:ext uri="{FF2B5EF4-FFF2-40B4-BE49-F238E27FC236}">
                <a16:creationId xmlns:a16="http://schemas.microsoft.com/office/drawing/2014/main" id="{21710A55-13A3-0686-4FAA-108C523C7C81}"/>
              </a:ext>
            </a:extLst>
          </p:cNvPr>
          <p:cNvSpPr/>
          <p:nvPr/>
        </p:nvSpPr>
        <p:spPr>
          <a:xfrm>
            <a:off x="5487415" y="533786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42</a:t>
            </a:r>
          </a:p>
        </p:txBody>
      </p:sp>
      <p:sp>
        <p:nvSpPr>
          <p:cNvPr id="142" name="Rettangolo 141">
            <a:extLst>
              <a:ext uri="{FF2B5EF4-FFF2-40B4-BE49-F238E27FC236}">
                <a16:creationId xmlns:a16="http://schemas.microsoft.com/office/drawing/2014/main" id="{698027E8-C6D1-3393-0DB8-5194F0001450}"/>
              </a:ext>
            </a:extLst>
          </p:cNvPr>
          <p:cNvSpPr/>
          <p:nvPr/>
        </p:nvSpPr>
        <p:spPr>
          <a:xfrm>
            <a:off x="8600411" y="472718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59</a:t>
            </a:r>
          </a:p>
        </p:txBody>
      </p:sp>
      <p:sp>
        <p:nvSpPr>
          <p:cNvPr id="143" name="Rettangolo 142">
            <a:extLst>
              <a:ext uri="{FF2B5EF4-FFF2-40B4-BE49-F238E27FC236}">
                <a16:creationId xmlns:a16="http://schemas.microsoft.com/office/drawing/2014/main" id="{843C74BC-F29D-0E81-6493-2466F5B4977C}"/>
              </a:ext>
            </a:extLst>
          </p:cNvPr>
          <p:cNvSpPr/>
          <p:nvPr/>
        </p:nvSpPr>
        <p:spPr>
          <a:xfrm>
            <a:off x="11506928" y="500938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50</a:t>
            </a:r>
          </a:p>
        </p:txBody>
      </p:sp>
      <p:sp>
        <p:nvSpPr>
          <p:cNvPr id="144" name="Rettangolo 143">
            <a:extLst>
              <a:ext uri="{FF2B5EF4-FFF2-40B4-BE49-F238E27FC236}">
                <a16:creationId xmlns:a16="http://schemas.microsoft.com/office/drawing/2014/main" id="{3A9DC106-29AD-C481-998B-21B6AC6E0E62}"/>
              </a:ext>
            </a:extLst>
          </p:cNvPr>
          <p:cNvSpPr/>
          <p:nvPr/>
        </p:nvSpPr>
        <p:spPr>
          <a:xfrm>
            <a:off x="5379897" y="225429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52</a:t>
            </a:r>
          </a:p>
        </p:txBody>
      </p:sp>
      <p:sp>
        <p:nvSpPr>
          <p:cNvPr id="145" name="Rettangolo 144">
            <a:extLst>
              <a:ext uri="{FF2B5EF4-FFF2-40B4-BE49-F238E27FC236}">
                <a16:creationId xmlns:a16="http://schemas.microsoft.com/office/drawing/2014/main" id="{9D1DC3EB-4D3E-847F-267F-B586D6160491}"/>
              </a:ext>
            </a:extLst>
          </p:cNvPr>
          <p:cNvSpPr/>
          <p:nvPr/>
        </p:nvSpPr>
        <p:spPr>
          <a:xfrm>
            <a:off x="8599348" y="284257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30</a:t>
            </a:r>
          </a:p>
        </p:txBody>
      </p:sp>
      <p:sp>
        <p:nvSpPr>
          <p:cNvPr id="146" name="Rettangolo 145">
            <a:extLst>
              <a:ext uri="{FF2B5EF4-FFF2-40B4-BE49-F238E27FC236}">
                <a16:creationId xmlns:a16="http://schemas.microsoft.com/office/drawing/2014/main" id="{3810C876-37D4-E49C-1D9F-968EFFADE3F8}"/>
              </a:ext>
            </a:extLst>
          </p:cNvPr>
          <p:cNvSpPr/>
          <p:nvPr/>
        </p:nvSpPr>
        <p:spPr>
          <a:xfrm>
            <a:off x="11391773" y="217028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54</a:t>
            </a:r>
          </a:p>
        </p:txBody>
      </p:sp>
      <p:sp>
        <p:nvSpPr>
          <p:cNvPr id="147" name="Rettangolo 146">
            <a:extLst>
              <a:ext uri="{FF2B5EF4-FFF2-40B4-BE49-F238E27FC236}">
                <a16:creationId xmlns:a16="http://schemas.microsoft.com/office/drawing/2014/main" id="{1B4FC3C0-DA6B-944B-93E6-0FB0D0AC3A66}"/>
              </a:ext>
            </a:extLst>
          </p:cNvPr>
          <p:cNvSpPr/>
          <p:nvPr/>
        </p:nvSpPr>
        <p:spPr>
          <a:xfrm>
            <a:off x="2815983" y="469659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64</a:t>
            </a:r>
          </a:p>
        </p:txBody>
      </p:sp>
      <p:sp>
        <p:nvSpPr>
          <p:cNvPr id="148" name="Rettangolo 147">
            <a:extLst>
              <a:ext uri="{FF2B5EF4-FFF2-40B4-BE49-F238E27FC236}">
                <a16:creationId xmlns:a16="http://schemas.microsoft.com/office/drawing/2014/main" id="{DCA704B3-126E-FE7B-F5F6-5E8BD0ADC9AC}"/>
              </a:ext>
            </a:extLst>
          </p:cNvPr>
          <p:cNvSpPr/>
          <p:nvPr/>
        </p:nvSpPr>
        <p:spPr>
          <a:xfrm>
            <a:off x="8385413" y="476782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58</a:t>
            </a:r>
          </a:p>
        </p:txBody>
      </p:sp>
      <p:sp>
        <p:nvSpPr>
          <p:cNvPr id="149" name="Rettangolo 148">
            <a:extLst>
              <a:ext uri="{FF2B5EF4-FFF2-40B4-BE49-F238E27FC236}">
                <a16:creationId xmlns:a16="http://schemas.microsoft.com/office/drawing/2014/main" id="{2048494D-116F-405D-A0FB-5025A6EC7F73}"/>
              </a:ext>
            </a:extLst>
          </p:cNvPr>
          <p:cNvSpPr/>
          <p:nvPr/>
        </p:nvSpPr>
        <p:spPr>
          <a:xfrm>
            <a:off x="11246791" y="4900952"/>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51</a:t>
            </a:r>
          </a:p>
        </p:txBody>
      </p:sp>
      <p:cxnSp>
        <p:nvCxnSpPr>
          <p:cNvPr id="150" name="Connettore diritto 149">
            <a:extLst>
              <a:ext uri="{FF2B5EF4-FFF2-40B4-BE49-F238E27FC236}">
                <a16:creationId xmlns:a16="http://schemas.microsoft.com/office/drawing/2014/main" id="{295F88BC-600D-2750-212E-2F9E61B0FDB1}"/>
              </a:ext>
            </a:extLst>
          </p:cNvPr>
          <p:cNvCxnSpPr>
            <a:cxnSpLocks/>
          </p:cNvCxnSpPr>
          <p:nvPr/>
        </p:nvCxnSpPr>
        <p:spPr bwMode="auto">
          <a:xfrm>
            <a:off x="10069110" y="4416053"/>
            <a:ext cx="0" cy="1758077"/>
          </a:xfrm>
          <a:prstGeom prst="line">
            <a:avLst/>
          </a:prstGeom>
          <a:noFill/>
          <a:ln w="6350" cap="flat" cmpd="sng" algn="ctr">
            <a:solidFill>
              <a:schemeClr val="tx1"/>
            </a:solidFill>
            <a:prstDash val="solid"/>
            <a:round/>
            <a:headEnd type="none" w="med" len="med"/>
            <a:tailEnd type="none" w="med" len="med"/>
          </a:ln>
          <a:effectLst/>
        </p:spPr>
      </p:cxnSp>
      <p:sp>
        <p:nvSpPr>
          <p:cNvPr id="151" name="Rettangolo 150">
            <a:extLst>
              <a:ext uri="{FF2B5EF4-FFF2-40B4-BE49-F238E27FC236}">
                <a16:creationId xmlns:a16="http://schemas.microsoft.com/office/drawing/2014/main" id="{9FB0E0C6-43E5-7D0B-B5FB-BCF5593C7F34}"/>
              </a:ext>
            </a:extLst>
          </p:cNvPr>
          <p:cNvSpPr/>
          <p:nvPr/>
        </p:nvSpPr>
        <p:spPr>
          <a:xfrm>
            <a:off x="9022142" y="4376753"/>
            <a:ext cx="1044697" cy="215444"/>
          </a:xfrm>
          <a:prstGeom prst="rect">
            <a:avLst/>
          </a:prstGeom>
        </p:spPr>
        <p:txBody>
          <a:bodyPr wrap="square">
            <a:spAutoFit/>
          </a:bodyPr>
          <a:lstStyle/>
          <a:p>
            <a:pPr algn="r"/>
            <a:r>
              <a:rPr lang="it-IT" i="1" dirty="0" err="1">
                <a:latin typeface="Century Gothic" panose="020B0502020202020204" pitchFamily="34" charset="0"/>
              </a:rPr>
              <a:t>Pre</a:t>
            </a:r>
            <a:r>
              <a:rPr lang="it-IT" i="1" dirty="0">
                <a:latin typeface="Century Gothic" panose="020B0502020202020204" pitchFamily="34" charset="0"/>
              </a:rPr>
              <a:t> lockdown</a:t>
            </a:r>
            <a:endParaRPr lang="it-IT" sz="500" i="1" dirty="0">
              <a:latin typeface="Century Gothic" panose="020B0502020202020204" pitchFamily="34" charset="0"/>
            </a:endParaRPr>
          </a:p>
        </p:txBody>
      </p:sp>
      <p:sp>
        <p:nvSpPr>
          <p:cNvPr id="152" name="Titolo 1">
            <a:extLst>
              <a:ext uri="{FF2B5EF4-FFF2-40B4-BE49-F238E27FC236}">
                <a16:creationId xmlns:a16="http://schemas.microsoft.com/office/drawing/2014/main" id="{76AABE33-DD65-29F9-6124-AE35EB32F08F}"/>
              </a:ext>
            </a:extLst>
          </p:cNvPr>
          <p:cNvSpPr txBox="1">
            <a:spLocks/>
          </p:cNvSpPr>
          <p:nvPr/>
        </p:nvSpPr>
        <p:spPr>
          <a:xfrm>
            <a:off x="335360" y="248643"/>
            <a:ext cx="11737304" cy="440217"/>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ea typeface="+mj-ea"/>
                <a:cs typeface="Arial"/>
              </a:rPr>
              <a:t>Fiducia andamento impresa | </a:t>
            </a:r>
            <a:r>
              <a:rPr lang="it-IT" sz="2400" dirty="0">
                <a:latin typeface="Century Gothic" panose="020B0502020202020204" pitchFamily="34" charset="0"/>
                <a:ea typeface="+mj-ea"/>
                <a:cs typeface="Arial"/>
              </a:rPr>
              <a:t>Analisi per settore di attività</a:t>
            </a:r>
            <a:endParaRPr lang="it-IT" sz="2400" b="0" dirty="0">
              <a:latin typeface="Century Gothic" panose="020B0502020202020204" pitchFamily="34" charset="0"/>
              <a:ea typeface="+mj-ea"/>
              <a:cs typeface="Arial"/>
            </a:endParaRPr>
          </a:p>
        </p:txBody>
      </p:sp>
    </p:spTree>
    <p:extLst>
      <p:ext uri="{BB962C8B-B14F-4D97-AF65-F5344CB8AC3E}">
        <p14:creationId xmlns:p14="http://schemas.microsoft.com/office/powerpoint/2010/main" val="213587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88">
            <a:extLst>
              <a:ext uri="{FF2B5EF4-FFF2-40B4-BE49-F238E27FC236}">
                <a16:creationId xmlns:a16="http://schemas.microsoft.com/office/drawing/2014/main" id="{65CC5490-2133-A221-46D8-76DB548BF30D}"/>
              </a:ext>
            </a:extLst>
          </p:cNvPr>
          <p:cNvPicPr>
            <a:picLocks noChangeAspect="1"/>
          </p:cNvPicPr>
          <p:nvPr/>
        </p:nvPicPr>
        <p:blipFill>
          <a:blip r:embed="rId2"/>
          <a:stretch>
            <a:fillRect/>
          </a:stretch>
        </p:blipFill>
        <p:spPr>
          <a:xfrm>
            <a:off x="680878" y="914099"/>
            <a:ext cx="4933188" cy="2546604"/>
          </a:xfrm>
          <a:prstGeom prst="rect">
            <a:avLst/>
          </a:prstGeom>
        </p:spPr>
      </p:pic>
      <p:pic>
        <p:nvPicPr>
          <p:cNvPr id="90" name="Immagine 89">
            <a:extLst>
              <a:ext uri="{FF2B5EF4-FFF2-40B4-BE49-F238E27FC236}">
                <a16:creationId xmlns:a16="http://schemas.microsoft.com/office/drawing/2014/main" id="{A10EFDF1-71AD-F3E4-C48C-939D809C4602}"/>
              </a:ext>
            </a:extLst>
          </p:cNvPr>
          <p:cNvPicPr>
            <a:picLocks noChangeAspect="1"/>
          </p:cNvPicPr>
          <p:nvPr/>
        </p:nvPicPr>
        <p:blipFill>
          <a:blip r:embed="rId3"/>
          <a:stretch>
            <a:fillRect/>
          </a:stretch>
        </p:blipFill>
        <p:spPr>
          <a:xfrm>
            <a:off x="680878" y="3621497"/>
            <a:ext cx="4933188" cy="2546604"/>
          </a:xfrm>
          <a:prstGeom prst="rect">
            <a:avLst/>
          </a:prstGeom>
        </p:spPr>
      </p:pic>
      <p:pic>
        <p:nvPicPr>
          <p:cNvPr id="91" name="Immagine 90">
            <a:extLst>
              <a:ext uri="{FF2B5EF4-FFF2-40B4-BE49-F238E27FC236}">
                <a16:creationId xmlns:a16="http://schemas.microsoft.com/office/drawing/2014/main" id="{33E37780-E8F5-EEBB-57AB-A951132DFDAD}"/>
              </a:ext>
            </a:extLst>
          </p:cNvPr>
          <p:cNvPicPr>
            <a:picLocks noChangeAspect="1"/>
          </p:cNvPicPr>
          <p:nvPr/>
        </p:nvPicPr>
        <p:blipFill>
          <a:blip r:embed="rId4"/>
          <a:stretch>
            <a:fillRect/>
          </a:stretch>
        </p:blipFill>
        <p:spPr>
          <a:xfrm>
            <a:off x="6386449" y="3621497"/>
            <a:ext cx="4933188" cy="2546604"/>
          </a:xfrm>
          <a:prstGeom prst="rect">
            <a:avLst/>
          </a:prstGeom>
        </p:spPr>
      </p:pic>
      <p:pic>
        <p:nvPicPr>
          <p:cNvPr id="92" name="Immagine 91">
            <a:extLst>
              <a:ext uri="{FF2B5EF4-FFF2-40B4-BE49-F238E27FC236}">
                <a16:creationId xmlns:a16="http://schemas.microsoft.com/office/drawing/2014/main" id="{7141DF00-E063-385F-5C39-8E0C491D6D4F}"/>
              </a:ext>
            </a:extLst>
          </p:cNvPr>
          <p:cNvPicPr>
            <a:picLocks noChangeAspect="1"/>
          </p:cNvPicPr>
          <p:nvPr/>
        </p:nvPicPr>
        <p:blipFill>
          <a:blip r:embed="rId5"/>
          <a:stretch>
            <a:fillRect/>
          </a:stretch>
        </p:blipFill>
        <p:spPr>
          <a:xfrm>
            <a:off x="6386449" y="914099"/>
            <a:ext cx="4933188" cy="2546604"/>
          </a:xfrm>
          <a:prstGeom prst="rect">
            <a:avLst/>
          </a:prstGeom>
        </p:spPr>
      </p:pic>
      <p:sp>
        <p:nvSpPr>
          <p:cNvPr id="54" name="Rettangolo 53">
            <a:extLst>
              <a:ext uri="{FF2B5EF4-FFF2-40B4-BE49-F238E27FC236}">
                <a16:creationId xmlns:a16="http://schemas.microsoft.com/office/drawing/2014/main" id="{C9351AC2-3451-A51D-BDA4-3A07C58EAFB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5" name="CasellaDiTesto 54">
            <a:extLst>
              <a:ext uri="{FF2B5EF4-FFF2-40B4-BE49-F238E27FC236}">
                <a16:creationId xmlns:a16="http://schemas.microsoft.com/office/drawing/2014/main" id="{9E8D47F3-7913-19AA-FC57-7E21F7BE57A6}"/>
              </a:ext>
            </a:extLst>
          </p:cNvPr>
          <p:cNvSpPr txBox="1"/>
          <p:nvPr/>
        </p:nvSpPr>
        <p:spPr>
          <a:xfrm>
            <a:off x="460156" y="917019"/>
            <a:ext cx="3724793" cy="325282"/>
          </a:xfrm>
          <a:prstGeom prst="rect">
            <a:avLst/>
          </a:prstGeom>
          <a:solidFill>
            <a:srgbClr val="008000"/>
          </a:solidFill>
          <a:ln>
            <a:solidFill>
              <a:schemeClr val="tx2">
                <a:lumMod val="65000"/>
                <a:lumOff val="35000"/>
              </a:schemeClr>
            </a:solidFill>
          </a:ln>
        </p:spPr>
        <p:txBody>
          <a:bodyPr wrap="square" rtlCol="0">
            <a:spAutoFit/>
          </a:bodyPr>
          <a:lstStyle/>
          <a:p>
            <a:pPr>
              <a:lnSpc>
                <a:spcPct val="110000"/>
              </a:lnSpc>
              <a:spcBef>
                <a:spcPts val="600"/>
              </a:spcBef>
            </a:pPr>
            <a:r>
              <a:rPr lang="it-IT" sz="1500">
                <a:solidFill>
                  <a:schemeClr val="bg1"/>
                </a:solidFill>
                <a:latin typeface="Century Gothic" panose="020B0502020202020204" pitchFamily="34" charset="0"/>
              </a:rPr>
              <a:t>Gorizia</a:t>
            </a:r>
            <a:r>
              <a:rPr lang="it-IT" sz="1500" u="sng">
                <a:solidFill>
                  <a:schemeClr val="bg1"/>
                </a:solidFill>
                <a:latin typeface="Century Gothic" panose="020B0502020202020204" pitchFamily="34" charset="0"/>
              </a:rPr>
              <a:t> </a:t>
            </a:r>
            <a:endParaRPr lang="it-IT" sz="1500" b="0">
              <a:solidFill>
                <a:schemeClr val="bg1"/>
              </a:solidFill>
              <a:latin typeface="Century Gothic" panose="020B0502020202020204" pitchFamily="34" charset="0"/>
            </a:endParaRPr>
          </a:p>
        </p:txBody>
      </p:sp>
      <p:pic>
        <p:nvPicPr>
          <p:cNvPr id="56" name="Elemento grafico 55" descr="Professore">
            <a:extLst>
              <a:ext uri="{FF2B5EF4-FFF2-40B4-BE49-F238E27FC236}">
                <a16:creationId xmlns:a16="http://schemas.microsoft.com/office/drawing/2014/main" id="{A3ACFAEB-032E-071C-9E9F-935DC9D6E4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57" name="Text Box 18">
            <a:extLst>
              <a:ext uri="{FF2B5EF4-FFF2-40B4-BE49-F238E27FC236}">
                <a16:creationId xmlns:a16="http://schemas.microsoft.com/office/drawing/2014/main" id="{67568D3F-8528-AFF1-B311-28D6583BDA31}"/>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58" name="Rettangolo 57">
            <a:extLst>
              <a:ext uri="{FF2B5EF4-FFF2-40B4-BE49-F238E27FC236}">
                <a16:creationId xmlns:a16="http://schemas.microsoft.com/office/drawing/2014/main" id="{76C9C9CC-02F5-2A59-A359-28A3F01E4AFD}"/>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9" name="CasellaDiTesto 9">
            <a:extLst>
              <a:ext uri="{FF2B5EF4-FFF2-40B4-BE49-F238E27FC236}">
                <a16:creationId xmlns:a16="http://schemas.microsoft.com/office/drawing/2014/main" id="{3812BA10-57DF-CD81-58E8-4B45891318EA}"/>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60" name="Rettangolo 59">
            <a:extLst>
              <a:ext uri="{FF2B5EF4-FFF2-40B4-BE49-F238E27FC236}">
                <a16:creationId xmlns:a16="http://schemas.microsoft.com/office/drawing/2014/main" id="{EED18BEE-46CC-CFD7-C4BD-98DB8C6DBF8B}"/>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61" name="CasellaDiTesto 9">
            <a:extLst>
              <a:ext uri="{FF2B5EF4-FFF2-40B4-BE49-F238E27FC236}">
                <a16:creationId xmlns:a16="http://schemas.microsoft.com/office/drawing/2014/main" id="{E4461079-A7FC-291E-28D2-F417E1ED6EB6}"/>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dirty="0">
                <a:solidFill>
                  <a:srgbClr val="203864"/>
                </a:solidFill>
                <a:latin typeface="Century Gothic" panose="020B0502020202020204" pitchFamily="34" charset="0"/>
              </a:rPr>
              <a:t>Terziario FVG</a:t>
            </a:r>
          </a:p>
        </p:txBody>
      </p:sp>
      <p:cxnSp>
        <p:nvCxnSpPr>
          <p:cNvPr id="62" name="Connettore diritto 61">
            <a:extLst>
              <a:ext uri="{FF2B5EF4-FFF2-40B4-BE49-F238E27FC236}">
                <a16:creationId xmlns:a16="http://schemas.microsoft.com/office/drawing/2014/main" id="{84F618AE-BA38-C53C-28C2-9870AE4B7951}"/>
              </a:ext>
            </a:extLst>
          </p:cNvPr>
          <p:cNvCxnSpPr>
            <a:cxnSpLocks/>
          </p:cNvCxnSpPr>
          <p:nvPr/>
        </p:nvCxnSpPr>
        <p:spPr bwMode="auto">
          <a:xfrm>
            <a:off x="2445711" y="1332125"/>
            <a:ext cx="0" cy="1826959"/>
          </a:xfrm>
          <a:prstGeom prst="line">
            <a:avLst/>
          </a:prstGeom>
          <a:noFill/>
          <a:ln w="6350" cap="flat" cmpd="sng" algn="ctr">
            <a:solidFill>
              <a:schemeClr val="tx1"/>
            </a:solidFill>
            <a:prstDash val="solid"/>
            <a:round/>
            <a:headEnd type="none" w="med" len="med"/>
            <a:tailEnd type="none" w="med" len="med"/>
          </a:ln>
          <a:effectLst/>
        </p:spPr>
      </p:cxnSp>
      <p:sp>
        <p:nvSpPr>
          <p:cNvPr id="63" name="Rettangolo 62">
            <a:extLst>
              <a:ext uri="{FF2B5EF4-FFF2-40B4-BE49-F238E27FC236}">
                <a16:creationId xmlns:a16="http://schemas.microsoft.com/office/drawing/2014/main" id="{E88F4D39-621E-19B6-3A57-D5305799DB5B}"/>
              </a:ext>
            </a:extLst>
          </p:cNvPr>
          <p:cNvSpPr/>
          <p:nvPr/>
        </p:nvSpPr>
        <p:spPr>
          <a:xfrm>
            <a:off x="1401603" y="1372103"/>
            <a:ext cx="1044697" cy="246221"/>
          </a:xfrm>
          <a:prstGeom prst="rect">
            <a:avLst/>
          </a:prstGeom>
        </p:spPr>
        <p:txBody>
          <a:bodyPr wrap="square">
            <a:spAutoFit/>
          </a:bodyPr>
          <a:lstStyle/>
          <a:p>
            <a:pPr algn="r"/>
            <a:r>
              <a:rPr lang="it-IT" sz="1000" i="1" dirty="0" err="1">
                <a:latin typeface="Century Gothic" panose="020B0502020202020204" pitchFamily="34" charset="0"/>
              </a:rPr>
              <a:t>Pre</a:t>
            </a:r>
            <a:r>
              <a:rPr lang="it-IT" sz="1000" i="1" dirty="0">
                <a:latin typeface="Century Gothic" panose="020B0502020202020204" pitchFamily="34" charset="0"/>
              </a:rPr>
              <a:t> lockdown</a:t>
            </a:r>
            <a:endParaRPr lang="it-IT" sz="700" i="1" dirty="0">
              <a:latin typeface="Century Gothic" panose="020B0502020202020204" pitchFamily="34" charset="0"/>
            </a:endParaRPr>
          </a:p>
        </p:txBody>
      </p:sp>
      <p:sp>
        <p:nvSpPr>
          <p:cNvPr id="64" name="Rettangolo 63">
            <a:extLst>
              <a:ext uri="{FF2B5EF4-FFF2-40B4-BE49-F238E27FC236}">
                <a16:creationId xmlns:a16="http://schemas.microsoft.com/office/drawing/2014/main" id="{FB62D15C-F924-418A-A0CB-DB9FD72D02F1}"/>
              </a:ext>
            </a:extLst>
          </p:cNvPr>
          <p:cNvSpPr/>
          <p:nvPr/>
        </p:nvSpPr>
        <p:spPr>
          <a:xfrm>
            <a:off x="4921378" y="2177702"/>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46</a:t>
            </a:r>
          </a:p>
        </p:txBody>
      </p:sp>
      <p:sp>
        <p:nvSpPr>
          <p:cNvPr id="65" name="CasellaDiTesto 9">
            <a:extLst>
              <a:ext uri="{FF2B5EF4-FFF2-40B4-BE49-F238E27FC236}">
                <a16:creationId xmlns:a16="http://schemas.microsoft.com/office/drawing/2014/main" id="{ADDFE660-592A-C777-91DC-EEE64BDD3F87}"/>
              </a:ext>
            </a:extLst>
          </p:cNvPr>
          <p:cNvSpPr txBox="1">
            <a:spLocks noChangeArrowheads="1"/>
          </p:cNvSpPr>
          <p:nvPr/>
        </p:nvSpPr>
        <p:spPr bwMode="auto">
          <a:xfrm>
            <a:off x="826534" y="2475216"/>
            <a:ext cx="12776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dirty="0">
                <a:solidFill>
                  <a:srgbClr val="008000"/>
                </a:solidFill>
                <a:latin typeface="Century Gothic" panose="020B0502020202020204" pitchFamily="34" charset="0"/>
              </a:rPr>
              <a:t>Terziario GO</a:t>
            </a:r>
          </a:p>
        </p:txBody>
      </p:sp>
      <p:sp>
        <p:nvSpPr>
          <p:cNvPr id="66" name="Rettangolo 65">
            <a:extLst>
              <a:ext uri="{FF2B5EF4-FFF2-40B4-BE49-F238E27FC236}">
                <a16:creationId xmlns:a16="http://schemas.microsoft.com/office/drawing/2014/main" id="{5086EC62-E1ED-FA7F-5B3F-1AC362049B75}"/>
              </a:ext>
            </a:extLst>
          </p:cNvPr>
          <p:cNvSpPr/>
          <p:nvPr/>
        </p:nvSpPr>
        <p:spPr>
          <a:xfrm>
            <a:off x="5214501" y="2100267"/>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47</a:t>
            </a:r>
          </a:p>
        </p:txBody>
      </p:sp>
      <p:sp>
        <p:nvSpPr>
          <p:cNvPr id="67" name="Rettangolo 66">
            <a:extLst>
              <a:ext uri="{FF2B5EF4-FFF2-40B4-BE49-F238E27FC236}">
                <a16:creationId xmlns:a16="http://schemas.microsoft.com/office/drawing/2014/main" id="{8D009509-4E7C-3C7C-0435-9DE61E153CF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8" name="CasellaDiTesto 67">
            <a:extLst>
              <a:ext uri="{FF2B5EF4-FFF2-40B4-BE49-F238E27FC236}">
                <a16:creationId xmlns:a16="http://schemas.microsoft.com/office/drawing/2014/main" id="{59879C49-A48D-D2E8-1B5A-695B970E12E2}"/>
              </a:ext>
            </a:extLst>
          </p:cNvPr>
          <p:cNvSpPr txBox="1"/>
          <p:nvPr/>
        </p:nvSpPr>
        <p:spPr>
          <a:xfrm>
            <a:off x="6168008" y="915928"/>
            <a:ext cx="3724793" cy="325282"/>
          </a:xfrm>
          <a:prstGeom prst="rect">
            <a:avLst/>
          </a:prstGeom>
          <a:solidFill>
            <a:srgbClr val="008000"/>
          </a:solidFill>
          <a:ln>
            <a:solidFill>
              <a:schemeClr val="tx2">
                <a:lumMod val="65000"/>
                <a:lumOff val="35000"/>
              </a:schemeClr>
            </a:solidFill>
          </a:ln>
        </p:spPr>
        <p:txBody>
          <a:bodyPr wrap="square" rtlCol="0">
            <a:spAutoFit/>
          </a:bodyPr>
          <a:lstStyle/>
          <a:p>
            <a:pPr>
              <a:lnSpc>
                <a:spcPct val="110000"/>
              </a:lnSpc>
              <a:spcBef>
                <a:spcPts val="600"/>
              </a:spcBef>
            </a:pPr>
            <a:r>
              <a:rPr lang="it-IT" sz="1500">
                <a:solidFill>
                  <a:schemeClr val="bg1"/>
                </a:solidFill>
                <a:latin typeface="Century Gothic" panose="020B0502020202020204" pitchFamily="34" charset="0"/>
              </a:rPr>
              <a:t>Udine</a:t>
            </a:r>
            <a:r>
              <a:rPr lang="it-IT" sz="1500" u="sng">
                <a:solidFill>
                  <a:schemeClr val="bg1"/>
                </a:solidFill>
                <a:latin typeface="Century Gothic" panose="020B0502020202020204" pitchFamily="34" charset="0"/>
              </a:rPr>
              <a:t> </a:t>
            </a:r>
            <a:endParaRPr lang="it-IT" sz="1500" b="0">
              <a:solidFill>
                <a:schemeClr val="bg1"/>
              </a:solidFill>
              <a:latin typeface="Century Gothic" panose="020B0502020202020204" pitchFamily="34" charset="0"/>
            </a:endParaRPr>
          </a:p>
        </p:txBody>
      </p:sp>
      <p:cxnSp>
        <p:nvCxnSpPr>
          <p:cNvPr id="69" name="Connettore diritto 68">
            <a:extLst>
              <a:ext uri="{FF2B5EF4-FFF2-40B4-BE49-F238E27FC236}">
                <a16:creationId xmlns:a16="http://schemas.microsoft.com/office/drawing/2014/main" id="{55B2D61A-7C6E-497D-678E-27E9177BB173}"/>
              </a:ext>
            </a:extLst>
          </p:cNvPr>
          <p:cNvCxnSpPr>
            <a:cxnSpLocks/>
          </p:cNvCxnSpPr>
          <p:nvPr/>
        </p:nvCxnSpPr>
        <p:spPr bwMode="auto">
          <a:xfrm>
            <a:off x="8140325" y="1336477"/>
            <a:ext cx="0" cy="1826959"/>
          </a:xfrm>
          <a:prstGeom prst="line">
            <a:avLst/>
          </a:prstGeom>
          <a:noFill/>
          <a:ln w="6350" cap="flat" cmpd="sng" algn="ctr">
            <a:solidFill>
              <a:schemeClr val="tx1"/>
            </a:solidFill>
            <a:prstDash val="solid"/>
            <a:round/>
            <a:headEnd type="none" w="med" len="med"/>
            <a:tailEnd type="none" w="med" len="med"/>
          </a:ln>
          <a:effectLst/>
        </p:spPr>
      </p:cxnSp>
      <p:sp>
        <p:nvSpPr>
          <p:cNvPr id="70" name="Rettangolo 69">
            <a:extLst>
              <a:ext uri="{FF2B5EF4-FFF2-40B4-BE49-F238E27FC236}">
                <a16:creationId xmlns:a16="http://schemas.microsoft.com/office/drawing/2014/main" id="{344B811A-668B-7E8A-21A3-79B9C7BBCE73}"/>
              </a:ext>
            </a:extLst>
          </p:cNvPr>
          <p:cNvSpPr/>
          <p:nvPr/>
        </p:nvSpPr>
        <p:spPr>
          <a:xfrm>
            <a:off x="7096503" y="1371012"/>
            <a:ext cx="1044697" cy="246221"/>
          </a:xfrm>
          <a:prstGeom prst="rect">
            <a:avLst/>
          </a:prstGeom>
        </p:spPr>
        <p:txBody>
          <a:bodyPr wrap="square">
            <a:spAutoFit/>
          </a:bodyPr>
          <a:lstStyle/>
          <a:p>
            <a:pPr algn="r"/>
            <a:r>
              <a:rPr lang="it-IT" sz="1000" i="1">
                <a:latin typeface="Century Gothic" panose="020B0502020202020204" pitchFamily="34" charset="0"/>
              </a:rPr>
              <a:t>Pre lockdown</a:t>
            </a:r>
            <a:endParaRPr lang="it-IT" sz="700" i="1">
              <a:latin typeface="Century Gothic" panose="020B0502020202020204" pitchFamily="34" charset="0"/>
            </a:endParaRPr>
          </a:p>
        </p:txBody>
      </p:sp>
      <p:sp>
        <p:nvSpPr>
          <p:cNvPr id="71" name="CasellaDiTesto 9">
            <a:extLst>
              <a:ext uri="{FF2B5EF4-FFF2-40B4-BE49-F238E27FC236}">
                <a16:creationId xmlns:a16="http://schemas.microsoft.com/office/drawing/2014/main" id="{F00B3027-ECB2-3E63-0E7C-E31C1BE1B133}"/>
              </a:ext>
            </a:extLst>
          </p:cNvPr>
          <p:cNvSpPr txBox="1">
            <a:spLocks noChangeArrowheads="1"/>
          </p:cNvSpPr>
          <p:nvPr/>
        </p:nvSpPr>
        <p:spPr bwMode="auto">
          <a:xfrm>
            <a:off x="6600106" y="1703072"/>
            <a:ext cx="12776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dirty="0">
                <a:solidFill>
                  <a:srgbClr val="008000"/>
                </a:solidFill>
                <a:latin typeface="Century Gothic" panose="020B0502020202020204" pitchFamily="34" charset="0"/>
              </a:rPr>
              <a:t>Terziario UD</a:t>
            </a:r>
          </a:p>
        </p:txBody>
      </p:sp>
      <p:sp>
        <p:nvSpPr>
          <p:cNvPr id="72" name="Rettangolo 71">
            <a:extLst>
              <a:ext uri="{FF2B5EF4-FFF2-40B4-BE49-F238E27FC236}">
                <a16:creationId xmlns:a16="http://schemas.microsoft.com/office/drawing/2014/main" id="{6BCD4745-8B60-7E7B-B887-F88A71B18511}"/>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73" name="CasellaDiTesto 72">
            <a:extLst>
              <a:ext uri="{FF2B5EF4-FFF2-40B4-BE49-F238E27FC236}">
                <a16:creationId xmlns:a16="http://schemas.microsoft.com/office/drawing/2014/main" id="{1FDB9DC7-7AA7-0318-C389-804E978DDF22}"/>
              </a:ext>
            </a:extLst>
          </p:cNvPr>
          <p:cNvSpPr txBox="1"/>
          <p:nvPr/>
        </p:nvSpPr>
        <p:spPr>
          <a:xfrm>
            <a:off x="457750" y="3615513"/>
            <a:ext cx="3724793" cy="325282"/>
          </a:xfrm>
          <a:prstGeom prst="rect">
            <a:avLst/>
          </a:prstGeom>
          <a:solidFill>
            <a:srgbClr val="008000"/>
          </a:solidFill>
          <a:ln>
            <a:solidFill>
              <a:schemeClr val="tx2">
                <a:lumMod val="65000"/>
                <a:lumOff val="35000"/>
              </a:schemeClr>
            </a:solidFill>
          </a:ln>
        </p:spPr>
        <p:txBody>
          <a:bodyPr wrap="square" rtlCol="0">
            <a:spAutoFit/>
          </a:bodyPr>
          <a:lstStyle/>
          <a:p>
            <a:pPr>
              <a:lnSpc>
                <a:spcPct val="110000"/>
              </a:lnSpc>
              <a:spcBef>
                <a:spcPts val="600"/>
              </a:spcBef>
            </a:pPr>
            <a:r>
              <a:rPr lang="it-IT" sz="1500">
                <a:solidFill>
                  <a:schemeClr val="bg1"/>
                </a:solidFill>
                <a:latin typeface="Century Gothic" panose="020B0502020202020204" pitchFamily="34" charset="0"/>
              </a:rPr>
              <a:t>Pordenone</a:t>
            </a:r>
            <a:r>
              <a:rPr lang="it-IT" sz="1500" u="sng">
                <a:solidFill>
                  <a:schemeClr val="bg1"/>
                </a:solidFill>
                <a:latin typeface="Century Gothic" panose="020B0502020202020204" pitchFamily="34" charset="0"/>
              </a:rPr>
              <a:t> </a:t>
            </a:r>
            <a:endParaRPr lang="it-IT" sz="1500" b="0">
              <a:solidFill>
                <a:schemeClr val="bg1"/>
              </a:solidFill>
              <a:latin typeface="Century Gothic" panose="020B0502020202020204" pitchFamily="34" charset="0"/>
            </a:endParaRPr>
          </a:p>
        </p:txBody>
      </p:sp>
      <p:cxnSp>
        <p:nvCxnSpPr>
          <p:cNvPr id="74" name="Connettore diritto 73">
            <a:extLst>
              <a:ext uri="{FF2B5EF4-FFF2-40B4-BE49-F238E27FC236}">
                <a16:creationId xmlns:a16="http://schemas.microsoft.com/office/drawing/2014/main" id="{64B0292F-BDA7-1BE3-55BB-C70AF296C502}"/>
              </a:ext>
            </a:extLst>
          </p:cNvPr>
          <p:cNvCxnSpPr>
            <a:cxnSpLocks/>
          </p:cNvCxnSpPr>
          <p:nvPr/>
        </p:nvCxnSpPr>
        <p:spPr bwMode="auto">
          <a:xfrm>
            <a:off x="2445513" y="4030619"/>
            <a:ext cx="0" cy="1826959"/>
          </a:xfrm>
          <a:prstGeom prst="line">
            <a:avLst/>
          </a:prstGeom>
          <a:noFill/>
          <a:ln w="6350" cap="flat" cmpd="sng" algn="ctr">
            <a:solidFill>
              <a:schemeClr val="tx1"/>
            </a:solidFill>
            <a:prstDash val="solid"/>
            <a:round/>
            <a:headEnd type="none" w="med" len="med"/>
            <a:tailEnd type="none" w="med" len="med"/>
          </a:ln>
          <a:effectLst/>
        </p:spPr>
      </p:cxnSp>
      <p:sp>
        <p:nvSpPr>
          <p:cNvPr id="75" name="Rettangolo 74">
            <a:extLst>
              <a:ext uri="{FF2B5EF4-FFF2-40B4-BE49-F238E27FC236}">
                <a16:creationId xmlns:a16="http://schemas.microsoft.com/office/drawing/2014/main" id="{7515F448-1EBC-32F5-6C33-7FCACC630D1F}"/>
              </a:ext>
            </a:extLst>
          </p:cNvPr>
          <p:cNvSpPr/>
          <p:nvPr/>
        </p:nvSpPr>
        <p:spPr>
          <a:xfrm>
            <a:off x="1404652" y="4070597"/>
            <a:ext cx="1044697" cy="246221"/>
          </a:xfrm>
          <a:prstGeom prst="rect">
            <a:avLst/>
          </a:prstGeom>
        </p:spPr>
        <p:txBody>
          <a:bodyPr wrap="square">
            <a:spAutoFit/>
          </a:bodyPr>
          <a:lstStyle/>
          <a:p>
            <a:pPr algn="r"/>
            <a:r>
              <a:rPr lang="it-IT" sz="1000" i="1">
                <a:latin typeface="Century Gothic" panose="020B0502020202020204" pitchFamily="34" charset="0"/>
              </a:rPr>
              <a:t>Pre lockdown</a:t>
            </a:r>
            <a:endParaRPr lang="it-IT" sz="700" i="1">
              <a:latin typeface="Century Gothic" panose="020B0502020202020204" pitchFamily="34" charset="0"/>
            </a:endParaRPr>
          </a:p>
        </p:txBody>
      </p:sp>
      <p:sp>
        <p:nvSpPr>
          <p:cNvPr id="76" name="Rettangolo 75">
            <a:extLst>
              <a:ext uri="{FF2B5EF4-FFF2-40B4-BE49-F238E27FC236}">
                <a16:creationId xmlns:a16="http://schemas.microsoft.com/office/drawing/2014/main" id="{F689AA34-20E2-54CC-B3B8-06347C3E0802}"/>
              </a:ext>
            </a:extLst>
          </p:cNvPr>
          <p:cNvSpPr/>
          <p:nvPr/>
        </p:nvSpPr>
        <p:spPr>
          <a:xfrm>
            <a:off x="4975895" y="4272750"/>
            <a:ext cx="375411"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60</a:t>
            </a:r>
          </a:p>
        </p:txBody>
      </p:sp>
      <p:sp>
        <p:nvSpPr>
          <p:cNvPr id="77" name="CasellaDiTesto 9">
            <a:extLst>
              <a:ext uri="{FF2B5EF4-FFF2-40B4-BE49-F238E27FC236}">
                <a16:creationId xmlns:a16="http://schemas.microsoft.com/office/drawing/2014/main" id="{9E30658D-0695-076A-5774-BF4E42B92CA0}"/>
              </a:ext>
            </a:extLst>
          </p:cNvPr>
          <p:cNvSpPr txBox="1">
            <a:spLocks noChangeArrowheads="1"/>
          </p:cNvSpPr>
          <p:nvPr/>
        </p:nvSpPr>
        <p:spPr bwMode="auto">
          <a:xfrm>
            <a:off x="852121" y="5083865"/>
            <a:ext cx="12776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dirty="0">
                <a:solidFill>
                  <a:srgbClr val="008000"/>
                </a:solidFill>
                <a:latin typeface="Century Gothic" panose="020B0502020202020204" pitchFamily="34" charset="0"/>
              </a:rPr>
              <a:t>Terziario PN</a:t>
            </a:r>
          </a:p>
        </p:txBody>
      </p:sp>
      <p:sp>
        <p:nvSpPr>
          <p:cNvPr id="78" name="Rettangolo 77">
            <a:extLst>
              <a:ext uri="{FF2B5EF4-FFF2-40B4-BE49-F238E27FC236}">
                <a16:creationId xmlns:a16="http://schemas.microsoft.com/office/drawing/2014/main" id="{4F0FDC1C-E9A2-E56C-34C2-36AF061F8392}"/>
              </a:ext>
            </a:extLst>
          </p:cNvPr>
          <p:cNvSpPr/>
          <p:nvPr/>
        </p:nvSpPr>
        <p:spPr>
          <a:xfrm>
            <a:off x="5247183" y="4194323"/>
            <a:ext cx="452876"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63</a:t>
            </a:r>
          </a:p>
        </p:txBody>
      </p:sp>
      <p:sp>
        <p:nvSpPr>
          <p:cNvPr id="79" name="Rettangolo 78">
            <a:extLst>
              <a:ext uri="{FF2B5EF4-FFF2-40B4-BE49-F238E27FC236}">
                <a16:creationId xmlns:a16="http://schemas.microsoft.com/office/drawing/2014/main" id="{D0A12E62-0267-7ED1-AD5A-625B532CA539}"/>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80" name="CasellaDiTesto 79">
            <a:extLst>
              <a:ext uri="{FF2B5EF4-FFF2-40B4-BE49-F238E27FC236}">
                <a16:creationId xmlns:a16="http://schemas.microsoft.com/office/drawing/2014/main" id="{C881E2A4-C7EB-8DA6-137D-A574F68135AB}"/>
              </a:ext>
            </a:extLst>
          </p:cNvPr>
          <p:cNvSpPr txBox="1"/>
          <p:nvPr/>
        </p:nvSpPr>
        <p:spPr>
          <a:xfrm>
            <a:off x="6165602" y="3614422"/>
            <a:ext cx="3724793" cy="325282"/>
          </a:xfrm>
          <a:prstGeom prst="rect">
            <a:avLst/>
          </a:prstGeom>
          <a:solidFill>
            <a:srgbClr val="008000"/>
          </a:solidFill>
          <a:ln>
            <a:solidFill>
              <a:schemeClr val="tx2">
                <a:lumMod val="65000"/>
                <a:lumOff val="35000"/>
              </a:schemeClr>
            </a:solidFill>
          </a:ln>
        </p:spPr>
        <p:txBody>
          <a:bodyPr wrap="square" rtlCol="0">
            <a:spAutoFit/>
          </a:bodyPr>
          <a:lstStyle/>
          <a:p>
            <a:pPr>
              <a:lnSpc>
                <a:spcPct val="110000"/>
              </a:lnSpc>
              <a:spcBef>
                <a:spcPts val="600"/>
              </a:spcBef>
            </a:pPr>
            <a:r>
              <a:rPr lang="it-IT" sz="1500">
                <a:solidFill>
                  <a:schemeClr val="bg1"/>
                </a:solidFill>
                <a:latin typeface="Century Gothic" panose="020B0502020202020204" pitchFamily="34" charset="0"/>
              </a:rPr>
              <a:t>Trieste</a:t>
            </a:r>
            <a:r>
              <a:rPr lang="it-IT" sz="1500" u="sng">
                <a:solidFill>
                  <a:schemeClr val="bg1"/>
                </a:solidFill>
                <a:latin typeface="Century Gothic" panose="020B0502020202020204" pitchFamily="34" charset="0"/>
              </a:rPr>
              <a:t> </a:t>
            </a:r>
            <a:endParaRPr lang="it-IT" sz="1500" b="0">
              <a:solidFill>
                <a:schemeClr val="bg1"/>
              </a:solidFill>
              <a:latin typeface="Century Gothic" panose="020B0502020202020204" pitchFamily="34" charset="0"/>
            </a:endParaRPr>
          </a:p>
        </p:txBody>
      </p:sp>
      <p:cxnSp>
        <p:nvCxnSpPr>
          <p:cNvPr id="81" name="Connettore diritto 80">
            <a:extLst>
              <a:ext uri="{FF2B5EF4-FFF2-40B4-BE49-F238E27FC236}">
                <a16:creationId xmlns:a16="http://schemas.microsoft.com/office/drawing/2014/main" id="{7DC27475-E41A-AB1A-543C-B6E7260A8C1A}"/>
              </a:ext>
            </a:extLst>
          </p:cNvPr>
          <p:cNvCxnSpPr>
            <a:cxnSpLocks/>
          </p:cNvCxnSpPr>
          <p:nvPr/>
        </p:nvCxnSpPr>
        <p:spPr bwMode="auto">
          <a:xfrm>
            <a:off x="8153556" y="4029528"/>
            <a:ext cx="0" cy="1826959"/>
          </a:xfrm>
          <a:prstGeom prst="line">
            <a:avLst/>
          </a:prstGeom>
          <a:noFill/>
          <a:ln w="6350" cap="flat" cmpd="sng" algn="ctr">
            <a:solidFill>
              <a:schemeClr val="tx1"/>
            </a:solidFill>
            <a:prstDash val="solid"/>
            <a:round/>
            <a:headEnd type="none" w="med" len="med"/>
            <a:tailEnd type="none" w="med" len="med"/>
          </a:ln>
          <a:effectLst/>
        </p:spPr>
      </p:cxnSp>
      <p:sp>
        <p:nvSpPr>
          <p:cNvPr id="82" name="Rettangolo 81">
            <a:extLst>
              <a:ext uri="{FF2B5EF4-FFF2-40B4-BE49-F238E27FC236}">
                <a16:creationId xmlns:a16="http://schemas.microsoft.com/office/drawing/2014/main" id="{5A97C588-AF21-7479-3455-C070F34D890C}"/>
              </a:ext>
            </a:extLst>
          </p:cNvPr>
          <p:cNvSpPr/>
          <p:nvPr/>
        </p:nvSpPr>
        <p:spPr>
          <a:xfrm>
            <a:off x="7110801" y="4069506"/>
            <a:ext cx="1044697" cy="246221"/>
          </a:xfrm>
          <a:prstGeom prst="rect">
            <a:avLst/>
          </a:prstGeom>
        </p:spPr>
        <p:txBody>
          <a:bodyPr wrap="square">
            <a:spAutoFit/>
          </a:bodyPr>
          <a:lstStyle/>
          <a:p>
            <a:pPr algn="r"/>
            <a:r>
              <a:rPr lang="it-IT" sz="1000" i="1">
                <a:latin typeface="Century Gothic" panose="020B0502020202020204" pitchFamily="34" charset="0"/>
              </a:rPr>
              <a:t>Pre lockdown</a:t>
            </a:r>
            <a:endParaRPr lang="it-IT" sz="700" i="1">
              <a:latin typeface="Century Gothic" panose="020B0502020202020204" pitchFamily="34" charset="0"/>
            </a:endParaRPr>
          </a:p>
        </p:txBody>
      </p:sp>
      <p:sp>
        <p:nvSpPr>
          <p:cNvPr id="83" name="Rettangolo 82">
            <a:extLst>
              <a:ext uri="{FF2B5EF4-FFF2-40B4-BE49-F238E27FC236}">
                <a16:creationId xmlns:a16="http://schemas.microsoft.com/office/drawing/2014/main" id="{9545D7D1-70CB-D817-781A-CCA5EAE2449C}"/>
              </a:ext>
            </a:extLst>
          </p:cNvPr>
          <p:cNvSpPr/>
          <p:nvPr/>
        </p:nvSpPr>
        <p:spPr>
          <a:xfrm>
            <a:off x="11024524" y="4634144"/>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50</a:t>
            </a:r>
          </a:p>
        </p:txBody>
      </p:sp>
      <p:sp>
        <p:nvSpPr>
          <p:cNvPr id="84" name="CasellaDiTesto 9">
            <a:extLst>
              <a:ext uri="{FF2B5EF4-FFF2-40B4-BE49-F238E27FC236}">
                <a16:creationId xmlns:a16="http://schemas.microsoft.com/office/drawing/2014/main" id="{7308F528-6930-77A4-2FD7-CB19C4A67C54}"/>
              </a:ext>
            </a:extLst>
          </p:cNvPr>
          <p:cNvSpPr txBox="1">
            <a:spLocks noChangeArrowheads="1"/>
          </p:cNvSpPr>
          <p:nvPr/>
        </p:nvSpPr>
        <p:spPr bwMode="auto">
          <a:xfrm>
            <a:off x="6600106" y="4959427"/>
            <a:ext cx="12776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dirty="0">
                <a:solidFill>
                  <a:srgbClr val="008000"/>
                </a:solidFill>
                <a:latin typeface="Century Gothic" panose="020B0502020202020204" pitchFamily="34" charset="0"/>
              </a:rPr>
              <a:t>Terziario TS</a:t>
            </a:r>
          </a:p>
        </p:txBody>
      </p:sp>
      <p:sp>
        <p:nvSpPr>
          <p:cNvPr id="85" name="Rettangolo 84">
            <a:extLst>
              <a:ext uri="{FF2B5EF4-FFF2-40B4-BE49-F238E27FC236}">
                <a16:creationId xmlns:a16="http://schemas.microsoft.com/office/drawing/2014/main" id="{CB821F62-1132-37D8-E017-B72B82CAE4BB}"/>
              </a:ext>
            </a:extLst>
          </p:cNvPr>
          <p:cNvSpPr/>
          <p:nvPr/>
        </p:nvSpPr>
        <p:spPr>
          <a:xfrm>
            <a:off x="10749047" y="4756064"/>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48</a:t>
            </a:r>
          </a:p>
        </p:txBody>
      </p:sp>
      <p:sp>
        <p:nvSpPr>
          <p:cNvPr id="86" name="Titolo 1">
            <a:extLst>
              <a:ext uri="{FF2B5EF4-FFF2-40B4-BE49-F238E27FC236}">
                <a16:creationId xmlns:a16="http://schemas.microsoft.com/office/drawing/2014/main" id="{7A7CF5C2-9679-8134-EABE-C4C25D715C45}"/>
              </a:ext>
            </a:extLst>
          </p:cNvPr>
          <p:cNvSpPr txBox="1">
            <a:spLocks/>
          </p:cNvSpPr>
          <p:nvPr/>
        </p:nvSpPr>
        <p:spPr>
          <a:xfrm>
            <a:off x="335360" y="248643"/>
            <a:ext cx="11737304" cy="440217"/>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ea typeface="+mj-ea"/>
                <a:cs typeface="Arial"/>
              </a:rPr>
              <a:t>Fiducia andamento impresa | </a:t>
            </a:r>
            <a:r>
              <a:rPr lang="it-IT" sz="2400" dirty="0">
                <a:latin typeface="Century Gothic" panose="020B0502020202020204" pitchFamily="34" charset="0"/>
                <a:ea typeface="+mj-ea"/>
                <a:cs typeface="Arial"/>
              </a:rPr>
              <a:t>Analisi per territorio</a:t>
            </a:r>
            <a:endParaRPr lang="it-IT" sz="2400" b="0" dirty="0">
              <a:latin typeface="Century Gothic" panose="020B0502020202020204" pitchFamily="34" charset="0"/>
              <a:ea typeface="+mj-ea"/>
              <a:cs typeface="Arial"/>
            </a:endParaRPr>
          </a:p>
        </p:txBody>
      </p:sp>
      <p:sp>
        <p:nvSpPr>
          <p:cNvPr id="87" name="Rettangolo 86">
            <a:extLst>
              <a:ext uri="{FF2B5EF4-FFF2-40B4-BE49-F238E27FC236}">
                <a16:creationId xmlns:a16="http://schemas.microsoft.com/office/drawing/2014/main" id="{FFFFAB84-5A52-F414-FED3-354F7F73BFD8}"/>
              </a:ext>
            </a:extLst>
          </p:cNvPr>
          <p:cNvSpPr/>
          <p:nvPr/>
        </p:nvSpPr>
        <p:spPr>
          <a:xfrm>
            <a:off x="11024524" y="1640209"/>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57</a:t>
            </a:r>
          </a:p>
        </p:txBody>
      </p:sp>
      <p:sp>
        <p:nvSpPr>
          <p:cNvPr id="88" name="Rettangolo 87">
            <a:extLst>
              <a:ext uri="{FF2B5EF4-FFF2-40B4-BE49-F238E27FC236}">
                <a16:creationId xmlns:a16="http://schemas.microsoft.com/office/drawing/2014/main" id="{AEFD4486-6FB9-89C1-9EDB-1B0D4E4E85A4}"/>
              </a:ext>
            </a:extLst>
          </p:cNvPr>
          <p:cNvSpPr/>
          <p:nvPr/>
        </p:nvSpPr>
        <p:spPr>
          <a:xfrm>
            <a:off x="10749047" y="1640209"/>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57</a:t>
            </a:r>
          </a:p>
        </p:txBody>
      </p:sp>
    </p:spTree>
    <p:extLst>
      <p:ext uri="{BB962C8B-B14F-4D97-AF65-F5344CB8AC3E}">
        <p14:creationId xmlns:p14="http://schemas.microsoft.com/office/powerpoint/2010/main" val="160701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4E1BAB5-075D-6808-62B9-B0678AB5327B}"/>
              </a:ext>
            </a:extLst>
          </p:cNvPr>
          <p:cNvPicPr>
            <a:picLocks noChangeAspect="1"/>
          </p:cNvPicPr>
          <p:nvPr/>
        </p:nvPicPr>
        <p:blipFill>
          <a:blip r:embed="rId2"/>
          <a:stretch>
            <a:fillRect/>
          </a:stretch>
        </p:blipFill>
        <p:spPr>
          <a:xfrm>
            <a:off x="435534" y="2134467"/>
            <a:ext cx="5838230" cy="3112739"/>
          </a:xfrm>
          <a:prstGeom prst="rect">
            <a:avLst/>
          </a:prstGeom>
        </p:spPr>
      </p:pic>
      <p:pic>
        <p:nvPicPr>
          <p:cNvPr id="42" name="Elemento grafico 41" descr="Freccia linea: curva antioraria">
            <a:extLst>
              <a:ext uri="{FF2B5EF4-FFF2-40B4-BE49-F238E27FC236}">
                <a16:creationId xmlns:a16="http://schemas.microsoft.com/office/drawing/2014/main" id="{022A0E90-532A-4A32-978C-686ADF3037F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59" y="248643"/>
            <a:ext cx="11856639"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Andamento dei ricavi </a:t>
            </a:r>
            <a:r>
              <a:rPr lang="it-IT" sz="2400" dirty="0">
                <a:solidFill>
                  <a:srgbClr val="203864"/>
                </a:solidFill>
                <a:latin typeface="Century Gothic" panose="020B0502020202020204" pitchFamily="34" charset="0"/>
                <a:ea typeface="+mj-ea"/>
                <a:cs typeface="Arial"/>
              </a:rPr>
              <a:t>|</a:t>
            </a:r>
            <a:r>
              <a:rPr lang="it-IT" sz="2400" dirty="0">
                <a:solidFill>
                  <a:srgbClr val="FF0000"/>
                </a:solidFill>
                <a:latin typeface="Century Gothic" panose="020B0502020202020204" pitchFamily="34" charset="0"/>
                <a:ea typeface="+mj-ea"/>
                <a:cs typeface="Arial"/>
              </a:rPr>
              <a:t> </a:t>
            </a:r>
            <a:r>
              <a:rPr lang="it-IT" sz="2400" dirty="0">
                <a:latin typeface="Century Gothic" panose="020B0502020202020204" pitchFamily="34" charset="0"/>
                <a:cs typeface="Arial"/>
              </a:rPr>
              <a:t>Nel terzo trimestre 2023 si è registrato un miglioramento dei ricavi presso le imprese del terziario FVG. La previsione migliora anche a tre mesi in vista del Natale e della fine dell’anno.</a:t>
            </a:r>
          </a:p>
        </p:txBody>
      </p:sp>
      <p:sp>
        <p:nvSpPr>
          <p:cNvPr id="36" name="Text Box 49">
            <a:extLst>
              <a:ext uri="{FF2B5EF4-FFF2-40B4-BE49-F238E27FC236}">
                <a16:creationId xmlns:a16="http://schemas.microsoft.com/office/drawing/2014/main" id="{90054B85-8D87-4624-8856-9BF1EAF54356}"/>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1.536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
        <p:nvSpPr>
          <p:cNvPr id="40" name="CasellaDiTesto 9">
            <a:extLst>
              <a:ext uri="{FF2B5EF4-FFF2-40B4-BE49-F238E27FC236}">
                <a16:creationId xmlns:a16="http://schemas.microsoft.com/office/drawing/2014/main" id="{D32F7FBF-582A-4FC3-9218-D477F28D3DA7}"/>
              </a:ext>
            </a:extLst>
          </p:cNvPr>
          <p:cNvSpPr txBox="1">
            <a:spLocks noChangeArrowheads="1"/>
          </p:cNvSpPr>
          <p:nvPr/>
        </p:nvSpPr>
        <p:spPr bwMode="auto">
          <a:xfrm>
            <a:off x="847339" y="3215923"/>
            <a:ext cx="1919755"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2" name="CasellaDiTesto 9">
            <a:extLst>
              <a:ext uri="{FF2B5EF4-FFF2-40B4-BE49-F238E27FC236}">
                <a16:creationId xmlns:a16="http://schemas.microsoft.com/office/drawing/2014/main" id="{7C8E70E5-405E-457B-AB71-25E91D045C03}"/>
              </a:ext>
            </a:extLst>
          </p:cNvPr>
          <p:cNvSpPr txBox="1">
            <a:spLocks noChangeArrowheads="1"/>
          </p:cNvSpPr>
          <p:nvPr/>
        </p:nvSpPr>
        <p:spPr bwMode="auto">
          <a:xfrm>
            <a:off x="1038902" y="4365360"/>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dirty="0">
                <a:solidFill>
                  <a:srgbClr val="ED7D31"/>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7C07CA19-5C60-47E6-9821-AFEA45A7A298}"/>
              </a:ext>
            </a:extLst>
          </p:cNvPr>
          <p:cNvGraphicFramePr>
            <a:graphicFrameLocks noGrp="1"/>
          </p:cNvGraphicFramePr>
          <p:nvPr>
            <p:extLst>
              <p:ext uri="{D42A27DB-BD31-4B8C-83A1-F6EECF244321}">
                <p14:modId xmlns:p14="http://schemas.microsoft.com/office/powerpoint/2010/main" val="925667669"/>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MIGLIORE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UGUALE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PEGGIORE</a:t>
                      </a:r>
                    </a:p>
                  </a:txBody>
                  <a:tcPr anchor="ctr">
                    <a:solidFill>
                      <a:schemeClr val="tx1"/>
                    </a:solidFill>
                  </a:tcPr>
                </a:tc>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40955734"/>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23%</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52%</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25%</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300" b="1" i="0" u="none" strike="noStrike">
                          <a:solidFill>
                            <a:srgbClr val="000000"/>
                          </a:solidFill>
                          <a:effectLst/>
                          <a:latin typeface="Century Gothic" panose="020B0502020202020204" pitchFamily="34" charset="0"/>
                        </a:rPr>
                        <a:t>2022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12%</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64%</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24%</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44</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IV</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14%</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56%</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30%</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42</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300" b="1" i="0" u="none" strike="noStrike">
                          <a:solidFill>
                            <a:srgbClr val="000000"/>
                          </a:solidFill>
                          <a:effectLst/>
                          <a:latin typeface="Century Gothic" panose="020B0502020202020204" pitchFamily="34" charset="0"/>
                        </a:rPr>
                        <a:t>2023 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26%</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54%</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20%</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53</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2023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16%</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58%</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26%</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300" b="1" i="0" u="none" strike="noStrike" dirty="0">
                          <a:solidFill>
                            <a:schemeClr val="tx1"/>
                          </a:solidFill>
                          <a:effectLst/>
                          <a:latin typeface="Century Gothic" panose="020B0502020202020204" pitchFamily="34" charset="0"/>
                        </a:rPr>
                        <a:t>2023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17%</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60%</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23%</a:t>
                      </a:r>
                    </a:p>
                  </a:txBody>
                  <a:tcPr marL="6350" marR="6350" marT="6350" marB="0" anchor="ctr"/>
                </a:tc>
                <a:tc>
                  <a:txBody>
                    <a:bodyPr/>
                    <a:lstStyle/>
                    <a:p>
                      <a:pPr algn="ctr" fontAlgn="ctr"/>
                      <a:r>
                        <a:rPr lang="it-IT" sz="1300" b="1" i="0" u="none" strike="noStrike" dirty="0">
                          <a:solidFill>
                            <a:srgbClr val="1F497D"/>
                          </a:solidFill>
                          <a:effectLst/>
                          <a:latin typeface="Century Gothic" panose="020B0502020202020204" pitchFamily="34" charset="0"/>
                        </a:rPr>
                        <a:t>47</a:t>
                      </a:r>
                    </a:p>
                  </a:txBody>
                  <a:tcPr marL="6350" marR="6350" marT="6350" marB="0" anchor="ctr"/>
                </a:tc>
                <a:extLst>
                  <a:ext uri="{0D108BD9-81ED-4DB2-BD59-A6C34878D82A}">
                    <a16:rowId xmlns:a16="http://schemas.microsoft.com/office/drawing/2014/main" val="1704451205"/>
                  </a:ext>
                </a:extLst>
              </a:tr>
              <a:tr h="3572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300" b="1" i="0" u="none" strike="noStrike" dirty="0">
                          <a:solidFill>
                            <a:srgbClr val="C00000"/>
                          </a:solidFill>
                          <a:effectLst/>
                          <a:latin typeface="Century Gothic" panose="020B0502020202020204" pitchFamily="34" charset="0"/>
                        </a:rPr>
                        <a:t>2023 IV</a:t>
                      </a:r>
                    </a:p>
                  </a:txBody>
                  <a:tcPr marL="7200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300" b="1" i="0" u="none" strike="noStrike" dirty="0">
                          <a:solidFill>
                            <a:srgbClr val="C00000"/>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3613458170"/>
                  </a:ext>
                </a:extLst>
              </a:tr>
            </a:tbl>
          </a:graphicData>
        </a:graphic>
      </p:graphicFrame>
      <p:cxnSp>
        <p:nvCxnSpPr>
          <p:cNvPr id="62" name="Connettore 2 61">
            <a:extLst>
              <a:ext uri="{FF2B5EF4-FFF2-40B4-BE49-F238E27FC236}">
                <a16:creationId xmlns:a16="http://schemas.microsoft.com/office/drawing/2014/main" id="{A0F9082D-8EA4-45C9-AFB8-09587F282F1B}"/>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28544AF5-65C5-4362-9B21-81DAC3D305A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3EB10599-1899-4FDD-B241-43C5A8AD8158}"/>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8C9CBCBE-EF9F-49DB-9DE1-5D2413AF8A47}"/>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F334C330-D019-40FA-B821-F02D15B7B5B9}"/>
              </a:ext>
            </a:extLst>
          </p:cNvPr>
          <p:cNvGraphicFramePr>
            <a:graphicFrameLocks noGrp="1"/>
          </p:cNvGraphicFramePr>
          <p:nvPr>
            <p:extLst>
              <p:ext uri="{D42A27DB-BD31-4B8C-83A1-F6EECF244321}">
                <p14:modId xmlns:p14="http://schemas.microsoft.com/office/powerpoint/2010/main" val="1722249930"/>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85763493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50</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300" b="1" i="0" u="none" strike="noStrike">
                          <a:solidFill>
                            <a:srgbClr val="ED7D31"/>
                          </a:solidFill>
                          <a:effectLst/>
                          <a:latin typeface="Century Gothic" panose="020B0502020202020204" pitchFamily="34" charset="0"/>
                        </a:rPr>
                        <a:t>47</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53</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300" b="1" i="0" u="none" strike="noStrike">
                          <a:solidFill>
                            <a:srgbClr val="ED7D31"/>
                          </a:solidFill>
                          <a:effectLst/>
                          <a:latin typeface="Century Gothic" panose="020B0502020202020204" pitchFamily="34" charset="0"/>
                        </a:rPr>
                        <a:t>46</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46</a:t>
                      </a:r>
                    </a:p>
                  </a:txBody>
                  <a:tcPr marL="6350" marR="6350" marT="6350" marB="0" anchor="ctr"/>
                </a:tc>
                <a:extLst>
                  <a:ext uri="{0D108BD9-81ED-4DB2-BD59-A6C34878D82A}">
                    <a16:rowId xmlns:a16="http://schemas.microsoft.com/office/drawing/2014/main" val="1328386160"/>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43</a:t>
                      </a:r>
                    </a:p>
                  </a:txBody>
                  <a:tcPr marL="6350" marR="6350" marT="6350" marB="0" anchor="ctr"/>
                </a:tc>
                <a:extLst>
                  <a:ext uri="{0D108BD9-81ED-4DB2-BD59-A6C34878D82A}">
                    <a16:rowId xmlns:a16="http://schemas.microsoft.com/office/drawing/2014/main" val="3443587119"/>
                  </a:ext>
                </a:extLst>
              </a:tr>
            </a:tbl>
          </a:graphicData>
        </a:graphic>
      </p:graphicFrame>
      <p:sp>
        <p:nvSpPr>
          <p:cNvPr id="27" name="Ovale 26">
            <a:extLst>
              <a:ext uri="{FF2B5EF4-FFF2-40B4-BE49-F238E27FC236}">
                <a16:creationId xmlns:a16="http://schemas.microsoft.com/office/drawing/2014/main" id="{D1C5E81A-D65A-4ABA-9695-EFD0E7B2F02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Titolo 1">
            <a:extLst>
              <a:ext uri="{FF2B5EF4-FFF2-40B4-BE49-F238E27FC236}">
                <a16:creationId xmlns:a16="http://schemas.microsoft.com/office/drawing/2014/main" id="{DEB0C60A-FC12-4809-AC71-A797EB1AE0DA}"/>
              </a:ext>
            </a:extLst>
          </p:cNvPr>
          <p:cNvSpPr txBox="1">
            <a:spLocks/>
          </p:cNvSpPr>
          <p:nvPr/>
        </p:nvSpPr>
        <p:spPr>
          <a:xfrm>
            <a:off x="423287" y="1815998"/>
            <a:ext cx="5962833" cy="532550"/>
          </a:xfrm>
          <a:prstGeom prst="rect">
            <a:avLst/>
          </a:prstGeom>
          <a:solidFill>
            <a:schemeClr val="tx1"/>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RICAVI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9" name="Connettore diritto 38">
            <a:extLst>
              <a:ext uri="{FF2B5EF4-FFF2-40B4-BE49-F238E27FC236}">
                <a16:creationId xmlns:a16="http://schemas.microsoft.com/office/drawing/2014/main" id="{67E893BE-1CB3-4731-B8C1-5B8954FBB570}"/>
              </a:ext>
            </a:extLst>
          </p:cNvPr>
          <p:cNvCxnSpPr>
            <a:cxnSpLocks/>
          </p:cNvCxnSpPr>
          <p:nvPr/>
        </p:nvCxnSpPr>
        <p:spPr bwMode="auto">
          <a:xfrm>
            <a:off x="7248128" y="1835048"/>
            <a:ext cx="0" cy="4208951"/>
          </a:xfrm>
          <a:prstGeom prst="line">
            <a:avLst/>
          </a:prstGeom>
          <a:noFill/>
          <a:ln w="38100" cap="flat" cmpd="sng" algn="ctr">
            <a:solidFill>
              <a:schemeClr val="tx1"/>
            </a:solidFill>
            <a:prstDash val="solid"/>
            <a:round/>
            <a:headEnd type="none" w="med" len="med"/>
            <a:tailEnd type="none" w="med" len="med"/>
          </a:ln>
          <a:effectLst/>
        </p:spPr>
      </p:cxnSp>
      <p:sp>
        <p:nvSpPr>
          <p:cNvPr id="43" name="CasellaDiTesto 9">
            <a:extLst>
              <a:ext uri="{FF2B5EF4-FFF2-40B4-BE49-F238E27FC236}">
                <a16:creationId xmlns:a16="http://schemas.microsoft.com/office/drawing/2014/main" id="{C49AF79F-9E1D-4379-A9B1-2A0E52630101}"/>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altLang="ja-JP" sz="1300" i="1" dirty="0">
                <a:latin typeface="Century Gothic" panose="020B0502020202020204" pitchFamily="34" charset="0"/>
              </a:rPr>
              <a:t>Tenuto conto dei fattori stagionali, negli ultimi tre mesi, i ricavi della Sua impresa, rispetto ai tre mesi precedenti, sono aumentati, rimasti invariati, diminuiti? </a:t>
            </a:r>
            <a:endParaRPr lang="it-IT" altLang="it-IT" sz="1300" i="1" dirty="0">
              <a:solidFill>
                <a:schemeClr val="accent2"/>
              </a:solidFill>
              <a:latin typeface="Century Gothic" panose="020B0502020202020204" pitchFamily="34" charset="0"/>
            </a:endParaRPr>
          </a:p>
        </p:txBody>
      </p:sp>
      <p:cxnSp>
        <p:nvCxnSpPr>
          <p:cNvPr id="3" name="Connettore diritto 2">
            <a:extLst>
              <a:ext uri="{FF2B5EF4-FFF2-40B4-BE49-F238E27FC236}">
                <a16:creationId xmlns:a16="http://schemas.microsoft.com/office/drawing/2014/main" id="{1AFFC2D4-D777-EC7D-C04B-7696644B3605}"/>
              </a:ext>
            </a:extLst>
          </p:cNvPr>
          <p:cNvCxnSpPr/>
          <p:nvPr/>
        </p:nvCxnSpPr>
        <p:spPr bwMode="auto">
          <a:xfrm>
            <a:off x="4389888" y="2508881"/>
            <a:ext cx="0" cy="2340000"/>
          </a:xfrm>
          <a:prstGeom prst="line">
            <a:avLst/>
          </a:prstGeom>
          <a:noFill/>
          <a:ln w="12700" cap="flat" cmpd="sng" algn="ctr">
            <a:solidFill>
              <a:schemeClr val="tx1"/>
            </a:solidFill>
            <a:prstDash val="solid"/>
            <a:round/>
            <a:headEnd type="none" w="med" len="med"/>
            <a:tailEnd type="none" w="med" len="med"/>
          </a:ln>
          <a:effectLst/>
        </p:spPr>
      </p:cxnSp>
      <p:sp>
        <p:nvSpPr>
          <p:cNvPr id="4" name="Rettangolo 3">
            <a:extLst>
              <a:ext uri="{FF2B5EF4-FFF2-40B4-BE49-F238E27FC236}">
                <a16:creationId xmlns:a16="http://schemas.microsoft.com/office/drawing/2014/main" id="{E3C07EA3-969B-0B8F-5B75-4BEA6B295D72}"/>
              </a:ext>
            </a:extLst>
          </p:cNvPr>
          <p:cNvSpPr/>
          <p:nvPr/>
        </p:nvSpPr>
        <p:spPr>
          <a:xfrm>
            <a:off x="3348927" y="2478476"/>
            <a:ext cx="1044697" cy="246221"/>
          </a:xfrm>
          <a:prstGeom prst="rect">
            <a:avLst/>
          </a:prstGeom>
        </p:spPr>
        <p:txBody>
          <a:bodyPr wrap="square">
            <a:spAutoFit/>
          </a:bodyPr>
          <a:lstStyle/>
          <a:p>
            <a:pPr algn="r"/>
            <a:r>
              <a:rPr lang="it-IT" sz="1000" i="1" dirty="0" err="1">
                <a:latin typeface="Century Gothic" panose="020B0502020202020204" pitchFamily="34" charset="0"/>
              </a:rPr>
              <a:t>Pre</a:t>
            </a:r>
            <a:r>
              <a:rPr lang="it-IT" sz="1000" i="1" dirty="0">
                <a:latin typeface="Century Gothic" panose="020B0502020202020204" pitchFamily="34" charset="0"/>
              </a:rPr>
              <a:t> lockdown</a:t>
            </a:r>
            <a:endParaRPr lang="it-IT" sz="700" i="1" dirty="0">
              <a:latin typeface="Century Gothic" panose="020B0502020202020204" pitchFamily="34" charset="0"/>
            </a:endParaRPr>
          </a:p>
        </p:txBody>
      </p:sp>
    </p:spTree>
    <p:extLst>
      <p:ext uri="{BB962C8B-B14F-4D97-AF65-F5344CB8AC3E}">
        <p14:creationId xmlns:p14="http://schemas.microsoft.com/office/powerpoint/2010/main" val="98158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D1431FB-4951-4EDB-3D4F-9FB9D6B0123C}"/>
              </a:ext>
            </a:extLst>
          </p:cNvPr>
          <p:cNvPicPr>
            <a:picLocks noChangeAspect="1"/>
          </p:cNvPicPr>
          <p:nvPr/>
        </p:nvPicPr>
        <p:blipFill>
          <a:blip r:embed="rId2"/>
          <a:stretch>
            <a:fillRect/>
          </a:stretch>
        </p:blipFill>
        <p:spPr>
          <a:xfrm>
            <a:off x="433730" y="2131749"/>
            <a:ext cx="5838230" cy="3114584"/>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39" cy="1178881"/>
          </a:xfrm>
          <a:prstGeom prst="rect">
            <a:avLst/>
          </a:prstGeom>
        </p:spPr>
        <p:txBody>
          <a:bodyPr wrap="square" lIns="67500" tIns="35100" rIns="67500" bIns="35100">
            <a:spAutoFit/>
          </a:bodyPr>
          <a:lstStyle/>
          <a:p>
            <a:pPr>
              <a:defRPr/>
            </a:pPr>
            <a:r>
              <a:rPr lang="it-IT" sz="2400" dirty="0">
                <a:solidFill>
                  <a:srgbClr val="203864"/>
                </a:solidFill>
                <a:latin typeface="Century Gothic" panose="020B0502020202020204" pitchFamily="34" charset="0"/>
                <a:cs typeface="Arial"/>
              </a:rPr>
              <a:t>Andamento dell’occupazione </a:t>
            </a:r>
            <a:r>
              <a:rPr lang="it-IT" sz="2400" dirty="0">
                <a:solidFill>
                  <a:srgbClr val="203864"/>
                </a:solidFill>
                <a:latin typeface="Century Gothic" panose="020B0502020202020204" pitchFamily="34" charset="0"/>
                <a:ea typeface="+mj-ea"/>
                <a:cs typeface="Arial"/>
              </a:rPr>
              <a:t>| </a:t>
            </a:r>
            <a:r>
              <a:rPr lang="it-IT" sz="2400" dirty="0">
                <a:latin typeface="Century Gothic" panose="020B0502020202020204" pitchFamily="34" charset="0"/>
                <a:cs typeface="Arial"/>
              </a:rPr>
              <a:t>Resta stabile il quadro occupazionale delle imprese del terziario FVG. Il dato in prospettiva per la fine dell’anno si conferma in area di espansione.</a:t>
            </a:r>
          </a:p>
        </p:txBody>
      </p:sp>
      <p:sp>
        <p:nvSpPr>
          <p:cNvPr id="38" name="Text Box 49">
            <a:extLst>
              <a:ext uri="{FF2B5EF4-FFF2-40B4-BE49-F238E27FC236}">
                <a16:creationId xmlns:a16="http://schemas.microsoft.com/office/drawing/2014/main" id="{3B1BB989-3BBC-4158-A270-3559EFEA573B}"/>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1.536 casi.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
        <p:nvSpPr>
          <p:cNvPr id="39" name="Titolo 1">
            <a:extLst>
              <a:ext uri="{FF2B5EF4-FFF2-40B4-BE49-F238E27FC236}">
                <a16:creationId xmlns:a16="http://schemas.microsoft.com/office/drawing/2014/main" id="{28567EA9-55E9-49EC-A981-D87878280C18}"/>
              </a:ext>
            </a:extLst>
          </p:cNvPr>
          <p:cNvSpPr txBox="1">
            <a:spLocks/>
          </p:cNvSpPr>
          <p:nvPr/>
        </p:nvSpPr>
        <p:spPr>
          <a:xfrm>
            <a:off x="423287" y="1815998"/>
            <a:ext cx="5962833" cy="532550"/>
          </a:xfrm>
          <a:prstGeom prst="rect">
            <a:avLst/>
          </a:prstGeom>
          <a:solidFill>
            <a:schemeClr val="tx1"/>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OCCUPAZIONE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40" name="CasellaDiTesto 9">
            <a:extLst>
              <a:ext uri="{FF2B5EF4-FFF2-40B4-BE49-F238E27FC236}">
                <a16:creationId xmlns:a16="http://schemas.microsoft.com/office/drawing/2014/main" id="{1B948F6F-E8E7-4B84-AD11-3C9F02C561B5}"/>
              </a:ext>
            </a:extLst>
          </p:cNvPr>
          <p:cNvSpPr txBox="1">
            <a:spLocks noChangeArrowheads="1"/>
          </p:cNvSpPr>
          <p:nvPr/>
        </p:nvSpPr>
        <p:spPr bwMode="auto">
          <a:xfrm>
            <a:off x="1215201" y="3173224"/>
            <a:ext cx="1919755"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dirty="0">
                <a:solidFill>
                  <a:srgbClr val="203864"/>
                </a:solidFill>
                <a:latin typeface="Century Gothic" panose="020B0502020202020204" pitchFamily="34" charset="0"/>
              </a:rPr>
              <a:t>Terziario FVG</a:t>
            </a:r>
          </a:p>
        </p:txBody>
      </p:sp>
      <p:sp>
        <p:nvSpPr>
          <p:cNvPr id="46" name="CasellaDiTesto 9">
            <a:extLst>
              <a:ext uri="{FF2B5EF4-FFF2-40B4-BE49-F238E27FC236}">
                <a16:creationId xmlns:a16="http://schemas.microsoft.com/office/drawing/2014/main" id="{DBBE0DC6-EC4D-4558-A289-6034A8D744E9}"/>
              </a:ext>
            </a:extLst>
          </p:cNvPr>
          <p:cNvSpPr txBox="1">
            <a:spLocks noChangeArrowheads="1"/>
          </p:cNvSpPr>
          <p:nvPr/>
        </p:nvSpPr>
        <p:spPr bwMode="auto">
          <a:xfrm>
            <a:off x="1443196" y="4271964"/>
            <a:ext cx="172819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3" name="Tabella 11">
            <a:extLst>
              <a:ext uri="{FF2B5EF4-FFF2-40B4-BE49-F238E27FC236}">
                <a16:creationId xmlns:a16="http://schemas.microsoft.com/office/drawing/2014/main" id="{E39124F3-B1A5-4A88-94EB-694512B57A65}"/>
              </a:ext>
            </a:extLst>
          </p:cNvPr>
          <p:cNvGraphicFramePr>
            <a:graphicFrameLocks noGrp="1"/>
          </p:cNvGraphicFramePr>
          <p:nvPr>
            <p:extLst>
              <p:ext uri="{D42A27DB-BD31-4B8C-83A1-F6EECF244321}">
                <p14:modId xmlns:p14="http://schemas.microsoft.com/office/powerpoint/2010/main" val="2717836844"/>
              </p:ext>
            </p:extLst>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MIGLIORE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UGUALE</a:t>
                      </a:r>
                    </a:p>
                  </a:txBody>
                  <a:tcPr anchor="ctr">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PEGGIORE</a:t>
                      </a:r>
                    </a:p>
                  </a:txBody>
                  <a:tcPr anchor="ctr">
                    <a:solidFill>
                      <a:schemeClr val="tx1"/>
                    </a:solidFill>
                  </a:tcPr>
                </a:tc>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40955734"/>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10%</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70%</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20%</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45</a:t>
                      </a:r>
                    </a:p>
                  </a:txBody>
                  <a:tcPr marL="6350" marR="6350" marT="6350" marB="0" anchor="ctr"/>
                </a:tc>
                <a:extLst>
                  <a:ext uri="{0D108BD9-81ED-4DB2-BD59-A6C34878D82A}">
                    <a16:rowId xmlns:a16="http://schemas.microsoft.com/office/drawing/2014/main" val="2546973793"/>
                  </a:ext>
                </a:extLst>
              </a:tr>
              <a:tr h="357230">
                <a:tc>
                  <a:txBody>
                    <a:bodyPr/>
                    <a:lstStyle/>
                    <a:p>
                      <a:pPr algn="l" fontAlgn="ctr"/>
                      <a:r>
                        <a:rPr lang="it-IT" sz="1300" b="1" i="0" u="none" strike="noStrike">
                          <a:solidFill>
                            <a:srgbClr val="000000"/>
                          </a:solidFill>
                          <a:effectLst/>
                          <a:latin typeface="Century Gothic" panose="020B0502020202020204" pitchFamily="34" charset="0"/>
                        </a:rPr>
                        <a:t>2022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6%</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90%</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4%</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752504863"/>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2022 IV</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5%</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88%</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7%</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4271376257"/>
                  </a:ext>
                </a:extLst>
              </a:tr>
              <a:tr h="357230">
                <a:tc>
                  <a:txBody>
                    <a:bodyPr/>
                    <a:lstStyle/>
                    <a:p>
                      <a:pPr algn="l" fontAlgn="ctr"/>
                      <a:r>
                        <a:rPr lang="it-IT" sz="1300" b="1" i="0" u="none" strike="noStrike">
                          <a:solidFill>
                            <a:srgbClr val="000000"/>
                          </a:solidFill>
                          <a:effectLst/>
                          <a:latin typeface="Century Gothic" panose="020B0502020202020204" pitchFamily="34" charset="0"/>
                        </a:rPr>
                        <a:t>2023 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5%</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87%</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8%</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48</a:t>
                      </a:r>
                    </a:p>
                  </a:txBody>
                  <a:tcPr marL="6350" marR="6350" marT="6350" marB="0" anchor="ctr"/>
                </a:tc>
                <a:extLst>
                  <a:ext uri="{0D108BD9-81ED-4DB2-BD59-A6C34878D82A}">
                    <a16:rowId xmlns:a16="http://schemas.microsoft.com/office/drawing/2014/main" val="3559385142"/>
                  </a:ext>
                </a:extLst>
              </a:tr>
              <a:tr h="357230">
                <a:tc>
                  <a:txBody>
                    <a:bodyPr/>
                    <a:lstStyle/>
                    <a:p>
                      <a:pPr algn="l" fontAlgn="ctr"/>
                      <a:r>
                        <a:rPr lang="it-IT" sz="1300" b="1" i="0" u="none" strike="noStrike" dirty="0">
                          <a:solidFill>
                            <a:srgbClr val="000000"/>
                          </a:solidFill>
                          <a:effectLst/>
                          <a:latin typeface="Century Gothic" panose="020B0502020202020204" pitchFamily="34" charset="0"/>
                        </a:rPr>
                        <a:t>2023 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6%</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88%</a:t>
                      </a:r>
                    </a:p>
                  </a:txBody>
                  <a:tcPr marL="6350" marR="6350" marT="6350" marB="0" anchor="ctr"/>
                </a:tc>
                <a:tc>
                  <a:txBody>
                    <a:bodyPr/>
                    <a:lstStyle/>
                    <a:p>
                      <a:pPr algn="ctr" fontAlgn="ctr"/>
                      <a:r>
                        <a:rPr lang="it-IT" sz="1300" b="0" i="0" u="none" strike="noStrike">
                          <a:solidFill>
                            <a:srgbClr val="595959"/>
                          </a:solidFill>
                          <a:effectLst/>
                          <a:latin typeface="Century Gothic" panose="020B0502020202020204" pitchFamily="34" charset="0"/>
                        </a:rPr>
                        <a:t>5%</a:t>
                      </a:r>
                    </a:p>
                  </a:txBody>
                  <a:tcPr marL="6350" marR="6350" marT="6350" marB="0" anchor="ctr"/>
                </a:tc>
                <a:tc>
                  <a:txBody>
                    <a:bodyPr/>
                    <a:lstStyle/>
                    <a:p>
                      <a:pPr algn="ctr" fontAlgn="ctr"/>
                      <a:r>
                        <a:rPr lang="it-IT" sz="1300" b="1" i="0" u="none" strike="noStrike">
                          <a:solidFill>
                            <a:srgbClr val="1F497D"/>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790754751"/>
                  </a:ext>
                </a:extLst>
              </a:tr>
              <a:tr h="357230">
                <a:tc>
                  <a:txBody>
                    <a:bodyPr/>
                    <a:lstStyle/>
                    <a:p>
                      <a:pPr algn="l" fontAlgn="ctr"/>
                      <a:r>
                        <a:rPr lang="it-IT" sz="1300" b="1" i="0" u="none" strike="noStrike" dirty="0">
                          <a:solidFill>
                            <a:schemeClr val="tx1"/>
                          </a:solidFill>
                          <a:effectLst/>
                          <a:latin typeface="Century Gothic" panose="020B0502020202020204" pitchFamily="34" charset="0"/>
                        </a:rPr>
                        <a:t>2023 III</a:t>
                      </a:r>
                    </a:p>
                  </a:txBody>
                  <a:tcPr marL="7200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6%</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89%</a:t>
                      </a:r>
                    </a:p>
                  </a:txBody>
                  <a:tcPr marL="6350" marR="6350" marT="6350" marB="0" anchor="ctr"/>
                </a:tc>
                <a:tc>
                  <a:txBody>
                    <a:bodyPr/>
                    <a:lstStyle/>
                    <a:p>
                      <a:pPr algn="ctr" fontAlgn="ctr"/>
                      <a:r>
                        <a:rPr lang="it-IT" sz="1300" b="0" i="0" u="none" strike="noStrike" dirty="0">
                          <a:solidFill>
                            <a:srgbClr val="595959"/>
                          </a:solidFill>
                          <a:effectLst/>
                          <a:latin typeface="Century Gothic" panose="020B0502020202020204" pitchFamily="34" charset="0"/>
                        </a:rPr>
                        <a:t>5%</a:t>
                      </a:r>
                    </a:p>
                  </a:txBody>
                  <a:tcPr marL="6350" marR="6350" marT="6350" marB="0" anchor="ctr"/>
                </a:tc>
                <a:tc>
                  <a:txBody>
                    <a:bodyPr/>
                    <a:lstStyle/>
                    <a:p>
                      <a:pPr algn="ctr" fontAlgn="ctr"/>
                      <a:r>
                        <a:rPr lang="it-IT" sz="1300" b="1" i="0" u="none" strike="noStrike" dirty="0">
                          <a:solidFill>
                            <a:srgbClr val="1F497D"/>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1704451205"/>
                  </a:ext>
                </a:extLst>
              </a:tr>
              <a:tr h="3572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300" b="1" i="0" u="none" strike="noStrike" dirty="0">
                          <a:solidFill>
                            <a:srgbClr val="C00000"/>
                          </a:solidFill>
                          <a:effectLst/>
                          <a:latin typeface="Century Gothic" panose="020B0502020202020204" pitchFamily="34" charset="0"/>
                        </a:rPr>
                        <a:t>2023 IV</a:t>
                      </a:r>
                    </a:p>
                  </a:txBody>
                  <a:tcPr marL="7200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l" fontAlgn="ctr"/>
                      <a:endParaRPr lang="it-IT" sz="1300" b="0" i="0" u="none" strike="noStrike">
                        <a:solidFill>
                          <a:srgbClr val="333399"/>
                        </a:solidFill>
                        <a:effectLst/>
                        <a:latin typeface="Century Gothic" panose="020B0502020202020204" pitchFamily="34" charset="0"/>
                      </a:endParaRPr>
                    </a:p>
                  </a:txBody>
                  <a:tcPr marL="6350" marR="6350" marT="6350" marB="0" anchor="ctr"/>
                </a:tc>
                <a:tc>
                  <a:txBody>
                    <a:bodyPr/>
                    <a:lstStyle/>
                    <a:p>
                      <a:pPr algn="ctr" fontAlgn="ctr"/>
                      <a:r>
                        <a:rPr lang="it-IT" sz="1300" b="1" i="0" u="none" strike="noStrike" dirty="0">
                          <a:solidFill>
                            <a:srgbClr val="C00000"/>
                          </a:solidFill>
                          <a:effectLst/>
                          <a:latin typeface="Century Gothic" panose="020B0502020202020204" pitchFamily="34" charset="0"/>
                        </a:rPr>
                        <a:t>52</a:t>
                      </a:r>
                    </a:p>
                  </a:txBody>
                  <a:tcPr marL="6350" marR="6350" marT="6350" marB="0" anchor="ctr"/>
                </a:tc>
                <a:extLst>
                  <a:ext uri="{0D108BD9-81ED-4DB2-BD59-A6C34878D82A}">
                    <a16:rowId xmlns:a16="http://schemas.microsoft.com/office/drawing/2014/main" val="3383720232"/>
                  </a:ext>
                </a:extLst>
              </a:tr>
            </a:tbl>
          </a:graphicData>
        </a:graphic>
      </p:graphicFrame>
      <p:cxnSp>
        <p:nvCxnSpPr>
          <p:cNvPr id="58" name="Connettore 2 57">
            <a:extLst>
              <a:ext uri="{FF2B5EF4-FFF2-40B4-BE49-F238E27FC236}">
                <a16:creationId xmlns:a16="http://schemas.microsoft.com/office/drawing/2014/main" id="{DCA38509-E4BD-4340-BB39-2647E73DCC52}"/>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CasellaDiTesto 58">
            <a:extLst>
              <a:ext uri="{FF2B5EF4-FFF2-40B4-BE49-F238E27FC236}">
                <a16:creationId xmlns:a16="http://schemas.microsoft.com/office/drawing/2014/main" id="{93BC3302-82F8-41C2-9CB9-E81D136042B9}"/>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0" name="Connettore 2 59">
            <a:extLst>
              <a:ext uri="{FF2B5EF4-FFF2-40B4-BE49-F238E27FC236}">
                <a16:creationId xmlns:a16="http://schemas.microsoft.com/office/drawing/2014/main" id="{E470490E-A141-4F00-BDEF-BD78E3BC4DB4}"/>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7E0EB3CC-7823-4540-84CF-5F7180BC6FEA}"/>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4" name="Tabella 63">
            <a:extLst>
              <a:ext uri="{FF2B5EF4-FFF2-40B4-BE49-F238E27FC236}">
                <a16:creationId xmlns:a16="http://schemas.microsoft.com/office/drawing/2014/main" id="{FC374154-4EA8-4E61-B381-E719CE25B551}"/>
              </a:ext>
            </a:extLst>
          </p:cNvPr>
          <p:cNvGraphicFramePr>
            <a:graphicFrameLocks noGrp="1"/>
          </p:cNvGraphicFramePr>
          <p:nvPr>
            <p:extLst>
              <p:ext uri="{D42A27DB-BD31-4B8C-83A1-F6EECF244321}">
                <p14:modId xmlns:p14="http://schemas.microsoft.com/office/powerpoint/2010/main" val="1996090227"/>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dirty="0">
                          <a:solidFill>
                            <a:schemeClr val="bg1"/>
                          </a:solidFill>
                          <a:latin typeface="Century Gothic" panose="020B0502020202020204" pitchFamily="34" charset="0"/>
                        </a:rPr>
                        <a:t>INDICE</a:t>
                      </a:r>
                      <a:endParaRPr lang="it-IT" sz="1000" dirty="0">
                        <a:solidFill>
                          <a:schemeClr val="bg1"/>
                        </a:solidFill>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857634939"/>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56</a:t>
                      </a:r>
                    </a:p>
                  </a:txBody>
                  <a:tcPr marL="6350" marR="6350" marT="6350" marB="0" anchor="ctr"/>
                </a:tc>
                <a:extLst>
                  <a:ext uri="{0D108BD9-81ED-4DB2-BD59-A6C34878D82A}">
                    <a16:rowId xmlns:a16="http://schemas.microsoft.com/office/drawing/2014/main" val="51798999"/>
                  </a:ext>
                </a:extLst>
              </a:tr>
              <a:tr h="357230">
                <a:tc>
                  <a:txBody>
                    <a:bodyPr/>
                    <a:lstStyle/>
                    <a:p>
                      <a:pPr algn="ctr" fontAlgn="ctr"/>
                      <a:r>
                        <a:rPr lang="it-IT" sz="1300" b="1" i="0" u="none" strike="noStrike">
                          <a:solidFill>
                            <a:srgbClr val="ED7D31"/>
                          </a:solidFill>
                          <a:effectLst/>
                          <a:latin typeface="Century Gothic" panose="020B0502020202020204" pitchFamily="34" charset="0"/>
                        </a:rPr>
                        <a:t>50</a:t>
                      </a:r>
                    </a:p>
                  </a:txBody>
                  <a:tcPr marL="6350" marR="6350" marT="6350" marB="0" anchor="ctr"/>
                </a:tc>
                <a:extLst>
                  <a:ext uri="{0D108BD9-81ED-4DB2-BD59-A6C34878D82A}">
                    <a16:rowId xmlns:a16="http://schemas.microsoft.com/office/drawing/2014/main" val="2113083857"/>
                  </a:ext>
                </a:extLst>
              </a:tr>
              <a:tr h="357230">
                <a:tc>
                  <a:txBody>
                    <a:bodyPr/>
                    <a:lstStyle/>
                    <a:p>
                      <a:pPr algn="ctr" fontAlgn="ctr"/>
                      <a:r>
                        <a:rPr lang="it-IT" sz="1300" b="1" i="0" u="none" strike="noStrike">
                          <a:solidFill>
                            <a:srgbClr val="ED7D31"/>
                          </a:solidFill>
                          <a:effectLst/>
                          <a:latin typeface="Century Gothic" panose="020B0502020202020204" pitchFamily="34" charset="0"/>
                        </a:rPr>
                        <a:t>46</a:t>
                      </a:r>
                    </a:p>
                  </a:txBody>
                  <a:tcPr marL="6350" marR="6350" marT="6350" marB="0" anchor="ctr"/>
                </a:tc>
                <a:extLst>
                  <a:ext uri="{0D108BD9-81ED-4DB2-BD59-A6C34878D82A}">
                    <a16:rowId xmlns:a16="http://schemas.microsoft.com/office/drawing/2014/main" val="1777035430"/>
                  </a:ext>
                </a:extLst>
              </a:tr>
              <a:tr h="357230">
                <a:tc>
                  <a:txBody>
                    <a:bodyPr/>
                    <a:lstStyle/>
                    <a:p>
                      <a:pPr algn="ctr" fontAlgn="ctr"/>
                      <a:r>
                        <a:rPr lang="it-IT" sz="1300" b="1" i="0" u="none" strike="noStrike">
                          <a:solidFill>
                            <a:srgbClr val="ED7D31"/>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2964193220"/>
                  </a:ext>
                </a:extLst>
              </a:tr>
              <a:tr h="357230">
                <a:tc>
                  <a:txBody>
                    <a:bodyPr/>
                    <a:lstStyle/>
                    <a:p>
                      <a:pPr algn="ctr" fontAlgn="ctr"/>
                      <a:r>
                        <a:rPr lang="it-IT" sz="1300" b="1" i="0" u="none" strike="noStrike">
                          <a:solidFill>
                            <a:srgbClr val="ED7D31"/>
                          </a:solidFill>
                          <a:effectLst/>
                          <a:latin typeface="Century Gothic" panose="020B0502020202020204" pitchFamily="34" charset="0"/>
                        </a:rPr>
                        <a:t>51</a:t>
                      </a:r>
                    </a:p>
                  </a:txBody>
                  <a:tcPr marL="6350" marR="6350" marT="6350" marB="0" anchor="ctr"/>
                </a:tc>
                <a:extLst>
                  <a:ext uri="{0D108BD9-81ED-4DB2-BD59-A6C34878D82A}">
                    <a16:rowId xmlns:a16="http://schemas.microsoft.com/office/drawing/2014/main" val="3083891687"/>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55</a:t>
                      </a:r>
                    </a:p>
                  </a:txBody>
                  <a:tcPr marL="6350" marR="6350" marT="6350" marB="0" anchor="ctr"/>
                </a:tc>
                <a:extLst>
                  <a:ext uri="{0D108BD9-81ED-4DB2-BD59-A6C34878D82A}">
                    <a16:rowId xmlns:a16="http://schemas.microsoft.com/office/drawing/2014/main" val="1328386160"/>
                  </a:ext>
                </a:extLst>
              </a:tr>
              <a:tr h="357230">
                <a:tc>
                  <a:txBody>
                    <a:bodyPr/>
                    <a:lstStyle/>
                    <a:p>
                      <a:pPr algn="ctr" fontAlgn="ctr"/>
                      <a:r>
                        <a:rPr lang="it-IT" sz="1300" b="1" i="0" u="none" strike="noStrike" dirty="0">
                          <a:solidFill>
                            <a:srgbClr val="ED7D31"/>
                          </a:solidFill>
                          <a:effectLst/>
                          <a:latin typeface="Century Gothic" panose="020B0502020202020204" pitchFamily="34" charset="0"/>
                        </a:rPr>
                        <a:t>49</a:t>
                      </a:r>
                    </a:p>
                  </a:txBody>
                  <a:tcPr marL="6350" marR="6350" marT="6350" marB="0" anchor="ctr"/>
                </a:tc>
                <a:extLst>
                  <a:ext uri="{0D108BD9-81ED-4DB2-BD59-A6C34878D82A}">
                    <a16:rowId xmlns:a16="http://schemas.microsoft.com/office/drawing/2014/main" val="3861489930"/>
                  </a:ext>
                </a:extLst>
              </a:tr>
            </a:tbl>
          </a:graphicData>
        </a:graphic>
      </p:graphicFrame>
      <p:sp>
        <p:nvSpPr>
          <p:cNvPr id="27" name="Ovale 26">
            <a:extLst>
              <a:ext uri="{FF2B5EF4-FFF2-40B4-BE49-F238E27FC236}">
                <a16:creationId xmlns:a16="http://schemas.microsoft.com/office/drawing/2014/main" id="{086B4BAF-6DF2-4C9E-8461-13CBCEBE814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34" name="Connettore diritto 33">
            <a:extLst>
              <a:ext uri="{FF2B5EF4-FFF2-40B4-BE49-F238E27FC236}">
                <a16:creationId xmlns:a16="http://schemas.microsoft.com/office/drawing/2014/main" id="{714416D4-0327-4A71-A164-ED6878860FA6}"/>
              </a:ext>
            </a:extLst>
          </p:cNvPr>
          <p:cNvCxnSpPr>
            <a:cxnSpLocks/>
          </p:cNvCxnSpPr>
          <p:nvPr/>
        </p:nvCxnSpPr>
        <p:spPr bwMode="auto">
          <a:xfrm>
            <a:off x="7248128" y="1835048"/>
            <a:ext cx="0" cy="4208951"/>
          </a:xfrm>
          <a:prstGeom prst="line">
            <a:avLst/>
          </a:prstGeom>
          <a:noFill/>
          <a:ln w="38100" cap="flat" cmpd="sng" algn="ctr">
            <a:solidFill>
              <a:schemeClr val="tx1"/>
            </a:solidFill>
            <a:prstDash val="solid"/>
            <a:round/>
            <a:headEnd type="none" w="med" len="med"/>
            <a:tailEnd type="none" w="med" len="med"/>
          </a:ln>
          <a:effectLst/>
        </p:spPr>
      </p:cxnSp>
      <p:pic>
        <p:nvPicPr>
          <p:cNvPr id="37" name="Elemento grafico 36" descr="Freccia linea: curva antioraria">
            <a:extLst>
              <a:ext uri="{FF2B5EF4-FFF2-40B4-BE49-F238E27FC236}">
                <a16:creationId xmlns:a16="http://schemas.microsoft.com/office/drawing/2014/main" id="{C95AF84F-4113-4119-A369-78BEC178C09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45" name="CasellaDiTesto 9">
            <a:extLst>
              <a:ext uri="{FF2B5EF4-FFF2-40B4-BE49-F238E27FC236}">
                <a16:creationId xmlns:a16="http://schemas.microsoft.com/office/drawing/2014/main" id="{7E63D36C-33EC-4117-BA7A-E057CC14A7F3}"/>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altLang="ja-JP" sz="1300" i="1">
                <a:latin typeface="Century Gothic" panose="020B0502020202020204" pitchFamily="34" charset="0"/>
              </a:rPr>
              <a:t>Negli ultimi tre mesi, l’occupazione complessiva della Sua impresa, ovvero il numero degli addetti, rispetto ai tre mesi precedenti, è aumentato, rimasto invariato, diminuito? </a:t>
            </a:r>
            <a:endParaRPr lang="it-IT" altLang="it-IT" sz="1300" i="1">
              <a:solidFill>
                <a:schemeClr val="accent2"/>
              </a:solidFill>
              <a:latin typeface="Century Gothic" panose="020B0502020202020204" pitchFamily="34" charset="0"/>
            </a:endParaRPr>
          </a:p>
        </p:txBody>
      </p:sp>
      <p:cxnSp>
        <p:nvCxnSpPr>
          <p:cNvPr id="4" name="Connettore diritto 3">
            <a:extLst>
              <a:ext uri="{FF2B5EF4-FFF2-40B4-BE49-F238E27FC236}">
                <a16:creationId xmlns:a16="http://schemas.microsoft.com/office/drawing/2014/main" id="{5502E3DC-BD41-1B5C-3033-048BA3AD47D9}"/>
              </a:ext>
            </a:extLst>
          </p:cNvPr>
          <p:cNvCxnSpPr/>
          <p:nvPr/>
        </p:nvCxnSpPr>
        <p:spPr bwMode="auto">
          <a:xfrm>
            <a:off x="4389888" y="2508881"/>
            <a:ext cx="0" cy="2340000"/>
          </a:xfrm>
          <a:prstGeom prst="line">
            <a:avLst/>
          </a:prstGeom>
          <a:noFill/>
          <a:ln w="12700" cap="flat" cmpd="sng" algn="ctr">
            <a:solidFill>
              <a:schemeClr val="tx1"/>
            </a:solidFill>
            <a:prstDash val="solid"/>
            <a:round/>
            <a:headEnd type="none" w="med" len="med"/>
            <a:tailEnd type="none" w="med" len="med"/>
          </a:ln>
          <a:effectLst/>
        </p:spPr>
      </p:cxnSp>
      <p:sp>
        <p:nvSpPr>
          <p:cNvPr id="5" name="Rettangolo 4">
            <a:extLst>
              <a:ext uri="{FF2B5EF4-FFF2-40B4-BE49-F238E27FC236}">
                <a16:creationId xmlns:a16="http://schemas.microsoft.com/office/drawing/2014/main" id="{158C770A-EB68-F3A4-DF7D-BC4F9E70D49C}"/>
              </a:ext>
            </a:extLst>
          </p:cNvPr>
          <p:cNvSpPr/>
          <p:nvPr/>
        </p:nvSpPr>
        <p:spPr>
          <a:xfrm>
            <a:off x="3348927" y="2478476"/>
            <a:ext cx="1044697" cy="246221"/>
          </a:xfrm>
          <a:prstGeom prst="rect">
            <a:avLst/>
          </a:prstGeom>
        </p:spPr>
        <p:txBody>
          <a:bodyPr wrap="square">
            <a:spAutoFit/>
          </a:bodyPr>
          <a:lstStyle/>
          <a:p>
            <a:pPr algn="r"/>
            <a:r>
              <a:rPr lang="it-IT" sz="1000" i="1" dirty="0" err="1">
                <a:latin typeface="Century Gothic" panose="020B0502020202020204" pitchFamily="34" charset="0"/>
              </a:rPr>
              <a:t>Pre</a:t>
            </a:r>
            <a:r>
              <a:rPr lang="it-IT" sz="1000" i="1" dirty="0">
                <a:latin typeface="Century Gothic" panose="020B0502020202020204" pitchFamily="34" charset="0"/>
              </a:rPr>
              <a:t> lockdown</a:t>
            </a:r>
            <a:endParaRPr lang="it-IT" sz="700" i="1" dirty="0">
              <a:latin typeface="Century Gothic" panose="020B0502020202020204" pitchFamily="34" charset="0"/>
            </a:endParaRPr>
          </a:p>
        </p:txBody>
      </p:sp>
    </p:spTree>
    <p:extLst>
      <p:ext uri="{BB962C8B-B14F-4D97-AF65-F5344CB8AC3E}">
        <p14:creationId xmlns:p14="http://schemas.microsoft.com/office/powerpoint/2010/main" val="512676545"/>
      </p:ext>
    </p:extLst>
  </p:cSld>
  <p:clrMapOvr>
    <a:masterClrMapping/>
  </p:clrMapOvr>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381FEC0AA09374C93465257D006CDB3" ma:contentTypeVersion="" ma:contentTypeDescription="Creare un nuovo documento." ma:contentTypeScope="" ma:versionID="4d590a5fe4a15ec48b2b6677ea967198">
  <xsd:schema xmlns:xsd="http://www.w3.org/2001/XMLSchema" xmlns:xs="http://www.w3.org/2001/XMLSchema" xmlns:p="http://schemas.microsoft.com/office/2006/metadata/properties" xmlns:ns2="beac6b05-990c-4957-b4c2-9649133f3969" targetNamespace="http://schemas.microsoft.com/office/2006/metadata/properties" ma:root="true" ma:fieldsID="734d67885d331346523787f7b9a15923" ns2:_="">
    <xsd:import namespace="beac6b05-990c-4957-b4c2-9649133f3969"/>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c6b05-990c-4957-b4c2-9649133f3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225652-D4C0-4611-9392-E86A97C115D0}">
  <ds:schemaRefs>
    <ds:schemaRef ds:uri="http://purl.org/dc/dcmitype/"/>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terms/"/>
    <ds:schemaRef ds:uri="beac6b05-990c-4957-b4c2-9649133f3969"/>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79CE4E0-4280-4367-B922-3DC4EDBFD0CE}">
  <ds:schemaRefs>
    <ds:schemaRef ds:uri="beac6b05-990c-4957-b4c2-9649133f39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093503-6B2F-4545-8CCF-A3CFA3DFE1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R01</Template>
  <TotalTime>836</TotalTime>
  <Words>4005</Words>
  <Application>Microsoft Office PowerPoint</Application>
  <PresentationFormat>Widescreen</PresentationFormat>
  <Paragraphs>666</Paragraphs>
  <Slides>24</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Century Gothic</vt:lpstr>
      <vt:lpstr>Verdana</vt:lpstr>
      <vt:lpstr>R01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dc:creator>
  <cp:keywords>.</cp:keywords>
  <cp:lastModifiedBy>Stefano Ascani</cp:lastModifiedBy>
  <cp:revision>39</cp:revision>
  <cp:lastPrinted>2022-10-14T12:53:18Z</cp:lastPrinted>
  <dcterms:created xsi:type="dcterms:W3CDTF">2009-02-16T05:35:06Z</dcterms:created>
  <dcterms:modified xsi:type="dcterms:W3CDTF">2023-10-16T08:56:21Z</dcterms:modified>
  <cp:catego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0x0101007381FEC0AA09374C93465257D006CDB3</vt:lpwstr>
  </property>
</Properties>
</file>